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0360025" cy="7205663"/>
  <p:notesSz cx="6797675" cy="9928225"/>
  <p:custDataLst>
    <p:tags r:id="rId5"/>
  </p:custDataLst>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62870" algn="l" rtl="0" fontAlgn="base">
      <a:spcBef>
        <a:spcPct val="0"/>
      </a:spcBef>
      <a:spcAft>
        <a:spcPct val="0"/>
      </a:spcAft>
      <a:defRPr kern="1200">
        <a:solidFill>
          <a:schemeClr val="tx1"/>
        </a:solidFill>
        <a:latin typeface="Arial" charset="0"/>
        <a:ea typeface="+mn-ea"/>
        <a:cs typeface="+mn-cs"/>
      </a:defRPr>
    </a:lvl2pPr>
    <a:lvl3pPr marL="925741" algn="l" rtl="0" fontAlgn="base">
      <a:spcBef>
        <a:spcPct val="0"/>
      </a:spcBef>
      <a:spcAft>
        <a:spcPct val="0"/>
      </a:spcAft>
      <a:defRPr kern="1200">
        <a:solidFill>
          <a:schemeClr val="tx1"/>
        </a:solidFill>
        <a:latin typeface="Arial" charset="0"/>
        <a:ea typeface="+mn-ea"/>
        <a:cs typeface="+mn-cs"/>
      </a:defRPr>
    </a:lvl3pPr>
    <a:lvl4pPr marL="1388612" algn="l" rtl="0" fontAlgn="base">
      <a:spcBef>
        <a:spcPct val="0"/>
      </a:spcBef>
      <a:spcAft>
        <a:spcPct val="0"/>
      </a:spcAft>
      <a:defRPr kern="1200">
        <a:solidFill>
          <a:schemeClr val="tx1"/>
        </a:solidFill>
        <a:latin typeface="Arial" charset="0"/>
        <a:ea typeface="+mn-ea"/>
        <a:cs typeface="+mn-cs"/>
      </a:defRPr>
    </a:lvl4pPr>
    <a:lvl5pPr marL="1851483" algn="l" rtl="0" fontAlgn="base">
      <a:spcBef>
        <a:spcPct val="0"/>
      </a:spcBef>
      <a:spcAft>
        <a:spcPct val="0"/>
      </a:spcAft>
      <a:defRPr kern="1200">
        <a:solidFill>
          <a:schemeClr val="tx1"/>
        </a:solidFill>
        <a:latin typeface="Arial" charset="0"/>
        <a:ea typeface="+mn-ea"/>
        <a:cs typeface="+mn-cs"/>
      </a:defRPr>
    </a:lvl5pPr>
    <a:lvl6pPr marL="2314352" algn="l" defTabSz="925741" rtl="0" eaLnBrk="1" latinLnBrk="0" hangingPunct="1">
      <a:defRPr kern="1200">
        <a:solidFill>
          <a:schemeClr val="tx1"/>
        </a:solidFill>
        <a:latin typeface="Arial" charset="0"/>
        <a:ea typeface="+mn-ea"/>
        <a:cs typeface="+mn-cs"/>
      </a:defRPr>
    </a:lvl6pPr>
    <a:lvl7pPr marL="2777223" algn="l" defTabSz="925741" rtl="0" eaLnBrk="1" latinLnBrk="0" hangingPunct="1">
      <a:defRPr kern="1200">
        <a:solidFill>
          <a:schemeClr val="tx1"/>
        </a:solidFill>
        <a:latin typeface="Arial" charset="0"/>
        <a:ea typeface="+mn-ea"/>
        <a:cs typeface="+mn-cs"/>
      </a:defRPr>
    </a:lvl7pPr>
    <a:lvl8pPr marL="3240094" algn="l" defTabSz="925741" rtl="0" eaLnBrk="1" latinLnBrk="0" hangingPunct="1">
      <a:defRPr kern="1200">
        <a:solidFill>
          <a:schemeClr val="tx1"/>
        </a:solidFill>
        <a:latin typeface="Arial" charset="0"/>
        <a:ea typeface="+mn-ea"/>
        <a:cs typeface="+mn-cs"/>
      </a:defRPr>
    </a:lvl8pPr>
    <a:lvl9pPr marL="3702965" algn="l" defTabSz="925741"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70">
          <p15:clr>
            <a:srgbClr val="A4A3A4"/>
          </p15:clr>
        </p15:guide>
        <p15:guide id="2" pos="326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a:srgbClr val="6600CC"/>
    <a:srgbClr val="8F45C7"/>
    <a:srgbClr val="C453DB"/>
    <a:srgbClr val="FFEFFF"/>
    <a:srgbClr val="DFEDF9"/>
    <a:srgbClr val="CBA9E5"/>
    <a:srgbClr val="B6A6CA"/>
    <a:srgbClr val="F6D2EE"/>
    <a:srgbClr val="5742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43" autoAdjust="0"/>
    <p:restoredTop sz="50000" autoAdjust="0"/>
  </p:normalViewPr>
  <p:slideViewPr>
    <p:cSldViewPr snapToGrid="0">
      <p:cViewPr varScale="1">
        <p:scale>
          <a:sx n="202" d="100"/>
          <a:sy n="202" d="100"/>
        </p:scale>
        <p:origin x="1400" y="184"/>
      </p:cViewPr>
      <p:guideLst>
        <p:guide orient="horz" pos="2270"/>
        <p:guide pos="32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47" d="100"/>
          <a:sy n="147" d="100"/>
        </p:scale>
        <p:origin x="5400" y="208"/>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6" y="4"/>
            <a:ext cx="2945862" cy="495872"/>
          </a:xfrm>
          <a:prstGeom prst="rect">
            <a:avLst/>
          </a:prstGeom>
        </p:spPr>
        <p:txBody>
          <a:bodyPr vert="horz" lIns="88194" tIns="44096" rIns="88194" bIns="44096" rtlCol="0"/>
          <a:lstStyle>
            <a:lvl1pPr algn="l">
              <a:defRPr sz="1100">
                <a:latin typeface="Arial" charset="0"/>
              </a:defRPr>
            </a:lvl1pPr>
          </a:lstStyle>
          <a:p>
            <a:pPr>
              <a:defRPr/>
            </a:pPr>
            <a:endParaRPr lang="fr-FR"/>
          </a:p>
        </p:txBody>
      </p:sp>
      <p:sp>
        <p:nvSpPr>
          <p:cNvPr id="3" name="Espace réservé de la date 2"/>
          <p:cNvSpPr>
            <a:spLocks noGrp="1"/>
          </p:cNvSpPr>
          <p:nvPr>
            <p:ph type="dt" idx="1"/>
          </p:nvPr>
        </p:nvSpPr>
        <p:spPr>
          <a:xfrm>
            <a:off x="3850301" y="4"/>
            <a:ext cx="2945862" cy="495872"/>
          </a:xfrm>
          <a:prstGeom prst="rect">
            <a:avLst/>
          </a:prstGeom>
        </p:spPr>
        <p:txBody>
          <a:bodyPr vert="horz" lIns="88194" tIns="44096" rIns="88194" bIns="44096" rtlCol="0"/>
          <a:lstStyle>
            <a:lvl1pPr algn="r">
              <a:defRPr sz="1100">
                <a:latin typeface="Arial" charset="0"/>
              </a:defRPr>
            </a:lvl1pPr>
          </a:lstStyle>
          <a:p>
            <a:pPr>
              <a:defRPr/>
            </a:pPr>
            <a:fld id="{63851D90-EB69-43F8-812E-6C7F37054094}" type="datetimeFigureOut">
              <a:rPr lang="fr-FR"/>
              <a:pPr>
                <a:defRPr/>
              </a:pPr>
              <a:t>22/01/2020</a:t>
            </a:fld>
            <a:endParaRPr lang="fr-FR"/>
          </a:p>
        </p:txBody>
      </p:sp>
      <p:sp>
        <p:nvSpPr>
          <p:cNvPr id="4" name="Espace réservé de l'image des diapositives 3"/>
          <p:cNvSpPr>
            <a:spLocks noGrp="1" noRot="1" noChangeAspect="1"/>
          </p:cNvSpPr>
          <p:nvPr>
            <p:ph type="sldImg" idx="2"/>
          </p:nvPr>
        </p:nvSpPr>
        <p:spPr>
          <a:xfrm>
            <a:off x="723900" y="746125"/>
            <a:ext cx="5349875" cy="3721100"/>
          </a:xfrm>
          <a:prstGeom prst="rect">
            <a:avLst/>
          </a:prstGeom>
          <a:noFill/>
          <a:ln w="12700">
            <a:solidFill>
              <a:prstClr val="black"/>
            </a:solidFill>
          </a:ln>
        </p:spPr>
        <p:txBody>
          <a:bodyPr vert="horz" lIns="88194" tIns="44096" rIns="88194" bIns="44096" rtlCol="0" anchor="ctr"/>
          <a:lstStyle/>
          <a:p>
            <a:pPr lvl="0"/>
            <a:endParaRPr lang="fr-FR" noProof="0"/>
          </a:p>
        </p:txBody>
      </p:sp>
      <p:sp>
        <p:nvSpPr>
          <p:cNvPr id="5" name="Espace réservé des commentaires 4"/>
          <p:cNvSpPr>
            <a:spLocks noGrp="1"/>
          </p:cNvSpPr>
          <p:nvPr>
            <p:ph type="body" sz="quarter" idx="3"/>
          </p:nvPr>
        </p:nvSpPr>
        <p:spPr>
          <a:xfrm>
            <a:off x="679469" y="4715412"/>
            <a:ext cx="5438748" cy="4467471"/>
          </a:xfrm>
          <a:prstGeom prst="rect">
            <a:avLst/>
          </a:prstGeom>
        </p:spPr>
        <p:txBody>
          <a:bodyPr vert="horz" lIns="88194" tIns="44096" rIns="88194" bIns="44096"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6" y="9430817"/>
            <a:ext cx="2945862" cy="495872"/>
          </a:xfrm>
          <a:prstGeom prst="rect">
            <a:avLst/>
          </a:prstGeom>
        </p:spPr>
        <p:txBody>
          <a:bodyPr vert="horz" lIns="88194" tIns="44096" rIns="88194" bIns="44096" rtlCol="0" anchor="b"/>
          <a:lstStyle>
            <a:lvl1pPr algn="l">
              <a:defRPr sz="11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50301" y="9430817"/>
            <a:ext cx="2945862" cy="495872"/>
          </a:xfrm>
          <a:prstGeom prst="rect">
            <a:avLst/>
          </a:prstGeom>
        </p:spPr>
        <p:txBody>
          <a:bodyPr vert="horz" lIns="88194" tIns="44096" rIns="88194" bIns="44096" rtlCol="0" anchor="b"/>
          <a:lstStyle>
            <a:lvl1pPr algn="r">
              <a:defRPr sz="1100">
                <a:latin typeface="Arial" charset="0"/>
              </a:defRPr>
            </a:lvl1pPr>
          </a:lstStyle>
          <a:p>
            <a:pPr>
              <a:defRPr/>
            </a:pPr>
            <a:fld id="{7BBB2639-C070-4D3C-AE22-BFEE3857B617}" type="slidenum">
              <a:rPr lang="fr-FR"/>
              <a:pPr>
                <a:defRPr/>
              </a:pPr>
              <a:t>‹N°›</a:t>
            </a:fld>
            <a:endParaRPr lang="fr-FR"/>
          </a:p>
        </p:txBody>
      </p:sp>
    </p:spTree>
    <p:extLst>
      <p:ext uri="{BB962C8B-B14F-4D97-AF65-F5344CB8AC3E}">
        <p14:creationId xmlns:p14="http://schemas.microsoft.com/office/powerpoint/2010/main" val="4172407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62870" algn="l" rtl="0" eaLnBrk="0" fontAlgn="base" hangingPunct="0">
      <a:spcBef>
        <a:spcPct val="30000"/>
      </a:spcBef>
      <a:spcAft>
        <a:spcPct val="0"/>
      </a:spcAft>
      <a:defRPr sz="1200" kern="1200">
        <a:solidFill>
          <a:schemeClr val="tx1"/>
        </a:solidFill>
        <a:latin typeface="+mn-lt"/>
        <a:ea typeface="+mn-ea"/>
        <a:cs typeface="+mn-cs"/>
      </a:defRPr>
    </a:lvl2pPr>
    <a:lvl3pPr marL="925741" algn="l" rtl="0" eaLnBrk="0" fontAlgn="base" hangingPunct="0">
      <a:spcBef>
        <a:spcPct val="30000"/>
      </a:spcBef>
      <a:spcAft>
        <a:spcPct val="0"/>
      </a:spcAft>
      <a:defRPr sz="1200" kern="1200">
        <a:solidFill>
          <a:schemeClr val="tx1"/>
        </a:solidFill>
        <a:latin typeface="+mn-lt"/>
        <a:ea typeface="+mn-ea"/>
        <a:cs typeface="+mn-cs"/>
      </a:defRPr>
    </a:lvl3pPr>
    <a:lvl4pPr marL="1388612" algn="l" rtl="0" eaLnBrk="0" fontAlgn="base" hangingPunct="0">
      <a:spcBef>
        <a:spcPct val="30000"/>
      </a:spcBef>
      <a:spcAft>
        <a:spcPct val="0"/>
      </a:spcAft>
      <a:defRPr sz="1200" kern="1200">
        <a:solidFill>
          <a:schemeClr val="tx1"/>
        </a:solidFill>
        <a:latin typeface="+mn-lt"/>
        <a:ea typeface="+mn-ea"/>
        <a:cs typeface="+mn-cs"/>
      </a:defRPr>
    </a:lvl4pPr>
    <a:lvl5pPr marL="1851483" algn="l" rtl="0" eaLnBrk="0" fontAlgn="base" hangingPunct="0">
      <a:spcBef>
        <a:spcPct val="30000"/>
      </a:spcBef>
      <a:spcAft>
        <a:spcPct val="0"/>
      </a:spcAft>
      <a:defRPr sz="1200" kern="1200">
        <a:solidFill>
          <a:schemeClr val="tx1"/>
        </a:solidFill>
        <a:latin typeface="+mn-lt"/>
        <a:ea typeface="+mn-ea"/>
        <a:cs typeface="+mn-cs"/>
      </a:defRPr>
    </a:lvl5pPr>
    <a:lvl6pPr marL="2314352" algn="l" defTabSz="925741" rtl="0" eaLnBrk="1" latinLnBrk="0" hangingPunct="1">
      <a:defRPr sz="1200" kern="1200">
        <a:solidFill>
          <a:schemeClr val="tx1"/>
        </a:solidFill>
        <a:latin typeface="+mn-lt"/>
        <a:ea typeface="+mn-ea"/>
        <a:cs typeface="+mn-cs"/>
      </a:defRPr>
    </a:lvl6pPr>
    <a:lvl7pPr marL="2777223" algn="l" defTabSz="925741" rtl="0" eaLnBrk="1" latinLnBrk="0" hangingPunct="1">
      <a:defRPr sz="1200" kern="1200">
        <a:solidFill>
          <a:schemeClr val="tx1"/>
        </a:solidFill>
        <a:latin typeface="+mn-lt"/>
        <a:ea typeface="+mn-ea"/>
        <a:cs typeface="+mn-cs"/>
      </a:defRPr>
    </a:lvl7pPr>
    <a:lvl8pPr marL="3240094" algn="l" defTabSz="925741" rtl="0" eaLnBrk="1" latinLnBrk="0" hangingPunct="1">
      <a:defRPr sz="1200" kern="1200">
        <a:solidFill>
          <a:schemeClr val="tx1"/>
        </a:solidFill>
        <a:latin typeface="+mn-lt"/>
        <a:ea typeface="+mn-ea"/>
        <a:cs typeface="+mn-cs"/>
      </a:defRPr>
    </a:lvl8pPr>
    <a:lvl9pPr marL="3702965" algn="l" defTabSz="92574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BBB2639-C070-4D3C-AE22-BFEE3857B617}" type="slidenum">
              <a:rPr lang="fr-FR" smtClean="0"/>
              <a:pPr>
                <a:defRPr/>
              </a:pPr>
              <a:t>1</a:t>
            </a:fld>
            <a:endParaRPr lang="fr-FR"/>
          </a:p>
        </p:txBody>
      </p:sp>
    </p:spTree>
    <p:extLst>
      <p:ext uri="{BB962C8B-B14F-4D97-AF65-F5344CB8AC3E}">
        <p14:creationId xmlns:p14="http://schemas.microsoft.com/office/powerpoint/2010/main" val="365803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723900" y="746125"/>
            <a:ext cx="5349875" cy="37211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7BBB2639-C070-4D3C-AE22-BFEE3857B617}" type="slidenum">
              <a:rPr lang="fr-FR" smtClean="0"/>
              <a:pPr>
                <a:defRPr/>
              </a:pPr>
              <a:t>2</a:t>
            </a:fld>
            <a:endParaRPr lang="fr-FR"/>
          </a:p>
        </p:txBody>
      </p:sp>
    </p:spTree>
    <p:extLst>
      <p:ext uri="{BB962C8B-B14F-4D97-AF65-F5344CB8AC3E}">
        <p14:creationId xmlns:p14="http://schemas.microsoft.com/office/powerpoint/2010/main" val="52159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77006" y="2238434"/>
            <a:ext cx="8806021" cy="1544546"/>
          </a:xfrm>
        </p:spPr>
        <p:txBody>
          <a:bodyPr/>
          <a:lstStyle/>
          <a:p>
            <a:r>
              <a:rPr lang="fr-FR"/>
              <a:t>Cliquez pour modifier le style du titre</a:t>
            </a:r>
          </a:p>
        </p:txBody>
      </p:sp>
      <p:sp>
        <p:nvSpPr>
          <p:cNvPr id="3" name="Sous-titre 2"/>
          <p:cNvSpPr>
            <a:spLocks noGrp="1"/>
          </p:cNvSpPr>
          <p:nvPr>
            <p:ph type="subTitle" idx="1"/>
          </p:nvPr>
        </p:nvSpPr>
        <p:spPr>
          <a:xfrm>
            <a:off x="1554008" y="4083214"/>
            <a:ext cx="7252018" cy="1841446"/>
          </a:xfrm>
        </p:spPr>
        <p:txBody>
          <a:bodyPr/>
          <a:lstStyle>
            <a:lvl1pPr marL="0" indent="0" algn="ctr">
              <a:buNone/>
              <a:defRPr>
                <a:solidFill>
                  <a:schemeClr val="tx1">
                    <a:tint val="75000"/>
                  </a:schemeClr>
                </a:solidFill>
              </a:defRPr>
            </a:lvl1pPr>
            <a:lvl2pPr marL="462870" indent="0" algn="ctr">
              <a:buNone/>
              <a:defRPr>
                <a:solidFill>
                  <a:schemeClr val="tx1">
                    <a:tint val="75000"/>
                  </a:schemeClr>
                </a:solidFill>
              </a:defRPr>
            </a:lvl2pPr>
            <a:lvl3pPr marL="925741" indent="0" algn="ctr">
              <a:buNone/>
              <a:defRPr>
                <a:solidFill>
                  <a:schemeClr val="tx1">
                    <a:tint val="75000"/>
                  </a:schemeClr>
                </a:solidFill>
              </a:defRPr>
            </a:lvl3pPr>
            <a:lvl4pPr marL="1388612" indent="0" algn="ctr">
              <a:buNone/>
              <a:defRPr>
                <a:solidFill>
                  <a:schemeClr val="tx1">
                    <a:tint val="75000"/>
                  </a:schemeClr>
                </a:solidFill>
              </a:defRPr>
            </a:lvl4pPr>
            <a:lvl5pPr marL="1851483" indent="0" algn="ctr">
              <a:buNone/>
              <a:defRPr>
                <a:solidFill>
                  <a:schemeClr val="tx1">
                    <a:tint val="75000"/>
                  </a:schemeClr>
                </a:solidFill>
              </a:defRPr>
            </a:lvl5pPr>
            <a:lvl6pPr marL="2314352" indent="0" algn="ctr">
              <a:buNone/>
              <a:defRPr>
                <a:solidFill>
                  <a:schemeClr val="tx1">
                    <a:tint val="75000"/>
                  </a:schemeClr>
                </a:solidFill>
              </a:defRPr>
            </a:lvl6pPr>
            <a:lvl7pPr marL="2777223" indent="0" algn="ctr">
              <a:buNone/>
              <a:defRPr>
                <a:solidFill>
                  <a:schemeClr val="tx1">
                    <a:tint val="75000"/>
                  </a:schemeClr>
                </a:solidFill>
              </a:defRPr>
            </a:lvl7pPr>
            <a:lvl8pPr marL="3240094" indent="0" algn="ctr">
              <a:buNone/>
              <a:defRPr>
                <a:solidFill>
                  <a:schemeClr val="tx1">
                    <a:tint val="75000"/>
                  </a:schemeClr>
                </a:solidFill>
              </a:defRPr>
            </a:lvl8pPr>
            <a:lvl9pPr marL="370296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57D806BE-3E67-4A99-8AB7-1AEFD066F0AE}" type="datetime1">
              <a:rPr lang="fr-FR" smtClean="0"/>
              <a:pPr>
                <a:defRPr/>
              </a:pPr>
              <a:t>22/01/2020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39238C6-0EF3-4F10-B75A-53DDD36EC17E}"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443376C-4CEA-4671-BD59-D91AC5670649}" type="datetime1">
              <a:rPr lang="fr-FR" smtClean="0"/>
              <a:pPr>
                <a:defRPr/>
              </a:pPr>
              <a:t>22/01/2020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F741407-0A0A-4543-AA4F-392C3B9331F4}"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511023" y="288579"/>
            <a:ext cx="2331005" cy="614816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18003" y="288579"/>
            <a:ext cx="6820349" cy="614816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1A4C8C40-0892-4313-ACCD-219BBDCD1024}" type="datetime1">
              <a:rPr lang="fr-FR" smtClean="0"/>
              <a:pPr>
                <a:defRPr/>
              </a:pPr>
              <a:t>22/01/2020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EB5818-F4DD-49C5-9F15-DBBD4BEA497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52B04E8-2BB6-4BF8-9AAB-AA8E8FB0A5C9}" type="datetime1">
              <a:rPr lang="fr-FR" smtClean="0"/>
              <a:pPr>
                <a:defRPr/>
              </a:pPr>
              <a:t>22/01/2020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CBE78E7-1100-4228-9F54-4D4FAE2CB09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18372" y="4630322"/>
            <a:ext cx="8806021" cy="1431125"/>
          </a:xfrm>
        </p:spPr>
        <p:txBody>
          <a:bodyPr anchor="t"/>
          <a:lstStyle>
            <a:lvl1pPr algn="l">
              <a:defRPr sz="4100" b="1" cap="all"/>
            </a:lvl1pPr>
          </a:lstStyle>
          <a:p>
            <a:r>
              <a:rPr lang="fr-FR"/>
              <a:t>Cliquez pour modifier le style du titre</a:t>
            </a:r>
          </a:p>
        </p:txBody>
      </p:sp>
      <p:sp>
        <p:nvSpPr>
          <p:cNvPr id="3" name="Espace réservé du texte 2"/>
          <p:cNvSpPr>
            <a:spLocks noGrp="1"/>
          </p:cNvSpPr>
          <p:nvPr>
            <p:ph type="body" idx="1"/>
          </p:nvPr>
        </p:nvSpPr>
        <p:spPr>
          <a:xfrm>
            <a:off x="818372" y="3054079"/>
            <a:ext cx="8806021" cy="1576238"/>
          </a:xfrm>
        </p:spPr>
        <p:txBody>
          <a:bodyPr anchor="b"/>
          <a:lstStyle>
            <a:lvl1pPr marL="0" indent="0">
              <a:buNone/>
              <a:defRPr sz="1900">
                <a:solidFill>
                  <a:schemeClr val="tx1">
                    <a:tint val="75000"/>
                  </a:schemeClr>
                </a:solidFill>
              </a:defRPr>
            </a:lvl1pPr>
            <a:lvl2pPr marL="462870" indent="0">
              <a:buNone/>
              <a:defRPr sz="1800">
                <a:solidFill>
                  <a:schemeClr val="tx1">
                    <a:tint val="75000"/>
                  </a:schemeClr>
                </a:solidFill>
              </a:defRPr>
            </a:lvl2pPr>
            <a:lvl3pPr marL="925741" indent="0">
              <a:buNone/>
              <a:defRPr sz="1600">
                <a:solidFill>
                  <a:schemeClr val="tx1">
                    <a:tint val="75000"/>
                  </a:schemeClr>
                </a:solidFill>
              </a:defRPr>
            </a:lvl3pPr>
            <a:lvl4pPr marL="1388612" indent="0">
              <a:buNone/>
              <a:defRPr sz="1400">
                <a:solidFill>
                  <a:schemeClr val="tx1">
                    <a:tint val="75000"/>
                  </a:schemeClr>
                </a:solidFill>
              </a:defRPr>
            </a:lvl4pPr>
            <a:lvl5pPr marL="1851483" indent="0">
              <a:buNone/>
              <a:defRPr sz="1400">
                <a:solidFill>
                  <a:schemeClr val="tx1">
                    <a:tint val="75000"/>
                  </a:schemeClr>
                </a:solidFill>
              </a:defRPr>
            </a:lvl5pPr>
            <a:lvl6pPr marL="2314352" indent="0">
              <a:buNone/>
              <a:defRPr sz="1400">
                <a:solidFill>
                  <a:schemeClr val="tx1">
                    <a:tint val="75000"/>
                  </a:schemeClr>
                </a:solidFill>
              </a:defRPr>
            </a:lvl6pPr>
            <a:lvl7pPr marL="2777223" indent="0">
              <a:buNone/>
              <a:defRPr sz="1400">
                <a:solidFill>
                  <a:schemeClr val="tx1">
                    <a:tint val="75000"/>
                  </a:schemeClr>
                </a:solidFill>
              </a:defRPr>
            </a:lvl7pPr>
            <a:lvl8pPr marL="3240094" indent="0">
              <a:buNone/>
              <a:defRPr sz="1400">
                <a:solidFill>
                  <a:schemeClr val="tx1">
                    <a:tint val="75000"/>
                  </a:schemeClr>
                </a:solidFill>
              </a:defRPr>
            </a:lvl8pPr>
            <a:lvl9pPr marL="3702965"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ED715CF-3EE2-4B49-95FA-926E1F310EC1}" type="datetime1">
              <a:rPr lang="fr-FR" smtClean="0"/>
              <a:pPr>
                <a:defRPr/>
              </a:pPr>
              <a:t>22/01/2020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A6370E7-EFD2-4B8E-9697-AED62E99AD84}"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18003" y="1681332"/>
            <a:ext cx="4575679" cy="4755403"/>
          </a:xfrm>
        </p:spPr>
        <p:txBody>
          <a:bodyPr/>
          <a:lstStyle>
            <a:lvl1pPr>
              <a:defRPr sz="2900"/>
            </a:lvl1pPr>
            <a:lvl2pPr>
              <a:defRPr sz="2500"/>
            </a:lvl2pPr>
            <a:lvl3pPr>
              <a:defRPr sz="19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266347" y="1681332"/>
            <a:ext cx="4575679" cy="4755403"/>
          </a:xfrm>
        </p:spPr>
        <p:txBody>
          <a:bodyPr/>
          <a:lstStyle>
            <a:lvl1pPr>
              <a:defRPr sz="2900"/>
            </a:lvl1pPr>
            <a:lvl2pPr>
              <a:defRPr sz="2500"/>
            </a:lvl2pPr>
            <a:lvl3pPr>
              <a:defRPr sz="19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606E26FB-4779-4EED-A13E-0C106108A524}" type="datetime1">
              <a:rPr lang="fr-FR" smtClean="0"/>
              <a:pPr>
                <a:defRPr/>
              </a:pPr>
              <a:t>22/01/2020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8EBF0CA-0BDE-4B94-A3E0-D8123FE7717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18009" y="1612942"/>
            <a:ext cx="4577476" cy="672193"/>
          </a:xfrm>
        </p:spPr>
        <p:txBody>
          <a:bodyPr anchor="b"/>
          <a:lstStyle>
            <a:lvl1pPr marL="0" indent="0">
              <a:buNone/>
              <a:defRPr sz="2500" b="1"/>
            </a:lvl1pPr>
            <a:lvl2pPr marL="462870" indent="0">
              <a:buNone/>
              <a:defRPr sz="1900" b="1"/>
            </a:lvl2pPr>
            <a:lvl3pPr marL="925741" indent="0">
              <a:buNone/>
              <a:defRPr sz="1800" b="1"/>
            </a:lvl3pPr>
            <a:lvl4pPr marL="1388612" indent="0">
              <a:buNone/>
              <a:defRPr sz="1600" b="1"/>
            </a:lvl4pPr>
            <a:lvl5pPr marL="1851483" indent="0">
              <a:buNone/>
              <a:defRPr sz="1600" b="1"/>
            </a:lvl5pPr>
            <a:lvl6pPr marL="2314352" indent="0">
              <a:buNone/>
              <a:defRPr sz="1600" b="1"/>
            </a:lvl6pPr>
            <a:lvl7pPr marL="2777223" indent="0">
              <a:buNone/>
              <a:defRPr sz="1600" b="1"/>
            </a:lvl7pPr>
            <a:lvl8pPr marL="3240094" indent="0">
              <a:buNone/>
              <a:defRPr sz="1600" b="1"/>
            </a:lvl8pPr>
            <a:lvl9pPr marL="3702965"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518009" y="2285134"/>
            <a:ext cx="4577476" cy="4151598"/>
          </a:xfrm>
        </p:spPr>
        <p:txBody>
          <a:bodyPr/>
          <a:lstStyle>
            <a:lvl1pPr>
              <a:defRPr sz="25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262756" y="1612942"/>
            <a:ext cx="4579278" cy="672193"/>
          </a:xfrm>
        </p:spPr>
        <p:txBody>
          <a:bodyPr anchor="b"/>
          <a:lstStyle>
            <a:lvl1pPr marL="0" indent="0">
              <a:buNone/>
              <a:defRPr sz="2500" b="1"/>
            </a:lvl1pPr>
            <a:lvl2pPr marL="462870" indent="0">
              <a:buNone/>
              <a:defRPr sz="1900" b="1"/>
            </a:lvl2pPr>
            <a:lvl3pPr marL="925741" indent="0">
              <a:buNone/>
              <a:defRPr sz="1800" b="1"/>
            </a:lvl3pPr>
            <a:lvl4pPr marL="1388612" indent="0">
              <a:buNone/>
              <a:defRPr sz="1600" b="1"/>
            </a:lvl4pPr>
            <a:lvl5pPr marL="1851483" indent="0">
              <a:buNone/>
              <a:defRPr sz="1600" b="1"/>
            </a:lvl5pPr>
            <a:lvl6pPr marL="2314352" indent="0">
              <a:buNone/>
              <a:defRPr sz="1600" b="1"/>
            </a:lvl6pPr>
            <a:lvl7pPr marL="2777223" indent="0">
              <a:buNone/>
              <a:defRPr sz="1600" b="1"/>
            </a:lvl7pPr>
            <a:lvl8pPr marL="3240094" indent="0">
              <a:buNone/>
              <a:defRPr sz="1600" b="1"/>
            </a:lvl8pPr>
            <a:lvl9pPr marL="3702965"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5262756" y="2285134"/>
            <a:ext cx="4579278" cy="4151598"/>
          </a:xfrm>
        </p:spPr>
        <p:txBody>
          <a:bodyPr/>
          <a:lstStyle>
            <a:lvl1pPr>
              <a:defRPr sz="25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FB52AA2B-33EB-48A5-B3DE-68D80600132D}" type="datetime1">
              <a:rPr lang="fr-FR" smtClean="0"/>
              <a:pPr>
                <a:defRPr/>
              </a:pPr>
              <a:t>22/01/2020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CB09910-DF89-4716-90AD-E386621CC6F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9F520139-C26F-4263-906E-8361506F5244}" type="datetime1">
              <a:rPr lang="fr-FR" smtClean="0"/>
              <a:pPr>
                <a:defRPr/>
              </a:pPr>
              <a:t>22/01/2020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E939B68-B048-4BFC-B994-4E6DBE64F53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A2FB3381-4F81-44D3-9A79-7F70D81DB22D}" type="datetime1">
              <a:rPr lang="fr-FR" smtClean="0"/>
              <a:pPr>
                <a:defRPr/>
              </a:pPr>
              <a:t>22/01/2020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0816F840-AF07-4375-8B1F-C4AFB8AAD59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18008" y="286902"/>
            <a:ext cx="3408376" cy="1220961"/>
          </a:xfrm>
        </p:spPr>
        <p:txBody>
          <a:bodyPr anchor="b"/>
          <a:lstStyle>
            <a:lvl1pPr algn="l">
              <a:defRPr sz="1900" b="1"/>
            </a:lvl1pPr>
          </a:lstStyle>
          <a:p>
            <a:r>
              <a:rPr lang="fr-FR"/>
              <a:t>Cliquez pour modifier le style du titre</a:t>
            </a:r>
          </a:p>
        </p:txBody>
      </p:sp>
      <p:sp>
        <p:nvSpPr>
          <p:cNvPr id="3" name="Espace réservé du contenu 2"/>
          <p:cNvSpPr>
            <a:spLocks noGrp="1"/>
          </p:cNvSpPr>
          <p:nvPr>
            <p:ph idx="1"/>
          </p:nvPr>
        </p:nvSpPr>
        <p:spPr>
          <a:xfrm>
            <a:off x="4050492" y="286902"/>
            <a:ext cx="5791540" cy="6149834"/>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18008" y="1507860"/>
            <a:ext cx="3408376" cy="4928874"/>
          </a:xfrm>
        </p:spPr>
        <p:txBody>
          <a:bodyPr/>
          <a:lstStyle>
            <a:lvl1pPr marL="0" indent="0">
              <a:buNone/>
              <a:defRPr sz="1400"/>
            </a:lvl1pPr>
            <a:lvl2pPr marL="462870" indent="0">
              <a:buNone/>
              <a:defRPr sz="1200"/>
            </a:lvl2pPr>
            <a:lvl3pPr marL="925741" indent="0">
              <a:buNone/>
              <a:defRPr sz="1000"/>
            </a:lvl3pPr>
            <a:lvl4pPr marL="1388612" indent="0">
              <a:buNone/>
              <a:defRPr sz="900"/>
            </a:lvl4pPr>
            <a:lvl5pPr marL="1851483" indent="0">
              <a:buNone/>
              <a:defRPr sz="900"/>
            </a:lvl5pPr>
            <a:lvl6pPr marL="2314352" indent="0">
              <a:buNone/>
              <a:defRPr sz="900"/>
            </a:lvl6pPr>
            <a:lvl7pPr marL="2777223" indent="0">
              <a:buNone/>
              <a:defRPr sz="900"/>
            </a:lvl7pPr>
            <a:lvl8pPr marL="3240094" indent="0">
              <a:buNone/>
              <a:defRPr sz="900"/>
            </a:lvl8pPr>
            <a:lvl9pPr marL="3702965"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34E34A8-D18C-4E2A-825E-4945D8F7695D}" type="datetime1">
              <a:rPr lang="fr-FR" smtClean="0"/>
              <a:pPr>
                <a:defRPr/>
              </a:pPr>
              <a:t>22/01/2020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6DEF6F34-9765-4B74-BDDD-DB8EDDE230C4}"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30643" y="5043971"/>
            <a:ext cx="6216015" cy="595469"/>
          </a:xfrm>
        </p:spPr>
        <p:txBody>
          <a:bodyPr anchor="b"/>
          <a:lstStyle>
            <a:lvl1pPr algn="l">
              <a:defRPr sz="1900" b="1"/>
            </a:lvl1pPr>
          </a:lstStyle>
          <a:p>
            <a:r>
              <a:rPr lang="fr-FR"/>
              <a:t>Cliquez pour modifier le style du titre</a:t>
            </a:r>
          </a:p>
        </p:txBody>
      </p:sp>
      <p:sp>
        <p:nvSpPr>
          <p:cNvPr id="3" name="Espace réservé pour une image  2"/>
          <p:cNvSpPr>
            <a:spLocks noGrp="1"/>
          </p:cNvSpPr>
          <p:nvPr>
            <p:ph type="pic" idx="1"/>
          </p:nvPr>
        </p:nvSpPr>
        <p:spPr>
          <a:xfrm>
            <a:off x="2030643" y="643841"/>
            <a:ext cx="6216015" cy="4323398"/>
          </a:xfrm>
        </p:spPr>
        <p:txBody>
          <a:bodyPr rtlCol="0">
            <a:normAutofit/>
          </a:bodyPr>
          <a:lstStyle>
            <a:lvl1pPr marL="0" indent="0">
              <a:buNone/>
              <a:defRPr sz="3300"/>
            </a:lvl1pPr>
            <a:lvl2pPr marL="462870" indent="0">
              <a:buNone/>
              <a:defRPr sz="2900"/>
            </a:lvl2pPr>
            <a:lvl3pPr marL="925741" indent="0">
              <a:buNone/>
              <a:defRPr sz="2500"/>
            </a:lvl3pPr>
            <a:lvl4pPr marL="1388612" indent="0">
              <a:buNone/>
              <a:defRPr sz="1900"/>
            </a:lvl4pPr>
            <a:lvl5pPr marL="1851483" indent="0">
              <a:buNone/>
              <a:defRPr sz="1900"/>
            </a:lvl5pPr>
            <a:lvl6pPr marL="2314352" indent="0">
              <a:buNone/>
              <a:defRPr sz="1900"/>
            </a:lvl6pPr>
            <a:lvl7pPr marL="2777223" indent="0">
              <a:buNone/>
              <a:defRPr sz="1900"/>
            </a:lvl7pPr>
            <a:lvl8pPr marL="3240094" indent="0">
              <a:buNone/>
              <a:defRPr sz="1900"/>
            </a:lvl8pPr>
            <a:lvl9pPr marL="3702965" indent="0">
              <a:buNone/>
              <a:defRPr sz="1900"/>
            </a:lvl9pPr>
          </a:lstStyle>
          <a:p>
            <a:pPr lvl="0"/>
            <a:endParaRPr lang="fr-FR" noProof="0"/>
          </a:p>
        </p:txBody>
      </p:sp>
      <p:sp>
        <p:nvSpPr>
          <p:cNvPr id="4" name="Espace réservé du texte 3"/>
          <p:cNvSpPr>
            <a:spLocks noGrp="1"/>
          </p:cNvSpPr>
          <p:nvPr>
            <p:ph type="body" sz="half" idx="2"/>
          </p:nvPr>
        </p:nvSpPr>
        <p:spPr>
          <a:xfrm>
            <a:off x="2030643" y="5639432"/>
            <a:ext cx="6216015" cy="845664"/>
          </a:xfrm>
        </p:spPr>
        <p:txBody>
          <a:bodyPr/>
          <a:lstStyle>
            <a:lvl1pPr marL="0" indent="0">
              <a:buNone/>
              <a:defRPr sz="1400"/>
            </a:lvl1pPr>
            <a:lvl2pPr marL="462870" indent="0">
              <a:buNone/>
              <a:defRPr sz="1200"/>
            </a:lvl2pPr>
            <a:lvl3pPr marL="925741" indent="0">
              <a:buNone/>
              <a:defRPr sz="1000"/>
            </a:lvl3pPr>
            <a:lvl4pPr marL="1388612" indent="0">
              <a:buNone/>
              <a:defRPr sz="900"/>
            </a:lvl4pPr>
            <a:lvl5pPr marL="1851483" indent="0">
              <a:buNone/>
              <a:defRPr sz="900"/>
            </a:lvl5pPr>
            <a:lvl6pPr marL="2314352" indent="0">
              <a:buNone/>
              <a:defRPr sz="900"/>
            </a:lvl6pPr>
            <a:lvl7pPr marL="2777223" indent="0">
              <a:buNone/>
              <a:defRPr sz="900"/>
            </a:lvl7pPr>
            <a:lvl8pPr marL="3240094" indent="0">
              <a:buNone/>
              <a:defRPr sz="900"/>
            </a:lvl8pPr>
            <a:lvl9pPr marL="3702965"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47DCDB4-4EB4-4706-B775-0463A4E8D945}" type="datetime1">
              <a:rPr lang="fr-FR" smtClean="0"/>
              <a:pPr>
                <a:defRPr/>
              </a:pPr>
              <a:t>22/01/2020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62AD260-774B-42E8-8F1A-4966392439F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18491" y="289114"/>
            <a:ext cx="9323050" cy="1200381"/>
          </a:xfrm>
          <a:prstGeom prst="rect">
            <a:avLst/>
          </a:prstGeom>
          <a:noFill/>
          <a:ln w="9525">
            <a:noFill/>
            <a:miter lim="800000"/>
            <a:headEnd/>
            <a:tailEnd/>
          </a:ln>
        </p:spPr>
        <p:txBody>
          <a:bodyPr vert="horz" wrap="square" lIns="92573" tIns="46287" rIns="92573" bIns="46287"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518491" y="1680537"/>
            <a:ext cx="9323050" cy="4755873"/>
          </a:xfrm>
          <a:prstGeom prst="rect">
            <a:avLst/>
          </a:prstGeom>
          <a:noFill/>
          <a:ln w="9525">
            <a:noFill/>
            <a:miter lim="800000"/>
            <a:headEnd/>
            <a:tailEnd/>
          </a:ln>
        </p:spPr>
        <p:txBody>
          <a:bodyPr vert="horz" wrap="square" lIns="92573" tIns="46287" rIns="92573" bIns="46287"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18491" y="6678175"/>
            <a:ext cx="2417447" cy="383784"/>
          </a:xfrm>
          <a:prstGeom prst="rect">
            <a:avLst/>
          </a:prstGeom>
        </p:spPr>
        <p:txBody>
          <a:bodyPr vert="horz" lIns="92573" tIns="46287" rIns="92573" bIns="46287" rtlCol="0" anchor="ctr"/>
          <a:lstStyle>
            <a:lvl1pPr algn="l" fontAlgn="auto">
              <a:spcBef>
                <a:spcPts val="0"/>
              </a:spcBef>
              <a:spcAft>
                <a:spcPts val="0"/>
              </a:spcAft>
              <a:defRPr sz="1200">
                <a:solidFill>
                  <a:schemeClr val="tx1">
                    <a:tint val="75000"/>
                  </a:schemeClr>
                </a:solidFill>
                <a:latin typeface="+mn-lt"/>
              </a:defRPr>
            </a:lvl1pPr>
          </a:lstStyle>
          <a:p>
            <a:pPr>
              <a:defRPr/>
            </a:pPr>
            <a:fld id="{27E30964-4540-44DC-A4EF-8A0D5367497A}" type="datetime1">
              <a:rPr lang="fr-FR" smtClean="0"/>
              <a:pPr>
                <a:defRPr/>
              </a:pPr>
              <a:t>22/01/2020</a:t>
            </a:fld>
            <a:endParaRPr lang="fr-FR"/>
          </a:p>
        </p:txBody>
      </p:sp>
      <p:sp>
        <p:nvSpPr>
          <p:cNvPr id="5" name="Espace réservé du pied de page 4"/>
          <p:cNvSpPr>
            <a:spLocks noGrp="1"/>
          </p:cNvSpPr>
          <p:nvPr>
            <p:ph type="ftr" sz="quarter" idx="3"/>
          </p:nvPr>
        </p:nvSpPr>
        <p:spPr>
          <a:xfrm>
            <a:off x="3540299" y="6678175"/>
            <a:ext cx="3279432" cy="383784"/>
          </a:xfrm>
          <a:prstGeom prst="rect">
            <a:avLst/>
          </a:prstGeom>
        </p:spPr>
        <p:txBody>
          <a:bodyPr vert="horz" lIns="92573" tIns="46287" rIns="92573" bIns="46287"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424094" y="6678175"/>
            <a:ext cx="2417447" cy="383784"/>
          </a:xfrm>
          <a:prstGeom prst="rect">
            <a:avLst/>
          </a:prstGeom>
        </p:spPr>
        <p:txBody>
          <a:bodyPr vert="horz" lIns="92573" tIns="46287" rIns="92573" bIns="46287" rtlCol="0" anchor="ctr"/>
          <a:lstStyle>
            <a:lvl1pPr algn="r" fontAlgn="auto">
              <a:spcBef>
                <a:spcPts val="0"/>
              </a:spcBef>
              <a:spcAft>
                <a:spcPts val="0"/>
              </a:spcAft>
              <a:defRPr sz="1200">
                <a:solidFill>
                  <a:schemeClr val="tx1">
                    <a:tint val="75000"/>
                  </a:schemeClr>
                </a:solidFill>
                <a:latin typeface="+mn-lt"/>
              </a:defRPr>
            </a:lvl1pPr>
          </a:lstStyle>
          <a:p>
            <a:pPr>
              <a:defRPr/>
            </a:pPr>
            <a:fld id="{9F72B6DD-F9E1-48BE-9491-F41CEB06D3F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4500" kern="1200">
          <a:solidFill>
            <a:schemeClr val="tx1"/>
          </a:solidFill>
          <a:latin typeface="+mj-lt"/>
          <a:ea typeface="+mj-ea"/>
          <a:cs typeface="+mj-cs"/>
        </a:defRPr>
      </a:lvl1pPr>
      <a:lvl2pPr algn="ctr" rtl="0" eaLnBrk="0" fontAlgn="base" hangingPunct="0">
        <a:spcBef>
          <a:spcPct val="0"/>
        </a:spcBef>
        <a:spcAft>
          <a:spcPct val="0"/>
        </a:spcAft>
        <a:defRPr sz="4500">
          <a:solidFill>
            <a:schemeClr val="tx1"/>
          </a:solidFill>
          <a:latin typeface="Calibri" pitchFamily="34" charset="0"/>
        </a:defRPr>
      </a:lvl2pPr>
      <a:lvl3pPr algn="ctr" rtl="0" eaLnBrk="0" fontAlgn="base" hangingPunct="0">
        <a:spcBef>
          <a:spcPct val="0"/>
        </a:spcBef>
        <a:spcAft>
          <a:spcPct val="0"/>
        </a:spcAft>
        <a:defRPr sz="4500">
          <a:solidFill>
            <a:schemeClr val="tx1"/>
          </a:solidFill>
          <a:latin typeface="Calibri" pitchFamily="34" charset="0"/>
        </a:defRPr>
      </a:lvl3pPr>
      <a:lvl4pPr algn="ctr" rtl="0" eaLnBrk="0" fontAlgn="base" hangingPunct="0">
        <a:spcBef>
          <a:spcPct val="0"/>
        </a:spcBef>
        <a:spcAft>
          <a:spcPct val="0"/>
        </a:spcAft>
        <a:defRPr sz="4500">
          <a:solidFill>
            <a:schemeClr val="tx1"/>
          </a:solidFill>
          <a:latin typeface="Calibri" pitchFamily="34" charset="0"/>
        </a:defRPr>
      </a:lvl4pPr>
      <a:lvl5pPr algn="ctr" rtl="0" eaLnBrk="0" fontAlgn="base" hangingPunct="0">
        <a:spcBef>
          <a:spcPct val="0"/>
        </a:spcBef>
        <a:spcAft>
          <a:spcPct val="0"/>
        </a:spcAft>
        <a:defRPr sz="4500">
          <a:solidFill>
            <a:schemeClr val="tx1"/>
          </a:solidFill>
          <a:latin typeface="Calibri" pitchFamily="34" charset="0"/>
        </a:defRPr>
      </a:lvl5pPr>
      <a:lvl6pPr marL="462870" algn="ctr" rtl="0" fontAlgn="base">
        <a:spcBef>
          <a:spcPct val="0"/>
        </a:spcBef>
        <a:spcAft>
          <a:spcPct val="0"/>
        </a:spcAft>
        <a:defRPr sz="4500">
          <a:solidFill>
            <a:schemeClr val="tx1"/>
          </a:solidFill>
          <a:latin typeface="Calibri" pitchFamily="34" charset="0"/>
        </a:defRPr>
      </a:lvl6pPr>
      <a:lvl7pPr marL="925741" algn="ctr" rtl="0" fontAlgn="base">
        <a:spcBef>
          <a:spcPct val="0"/>
        </a:spcBef>
        <a:spcAft>
          <a:spcPct val="0"/>
        </a:spcAft>
        <a:defRPr sz="4500">
          <a:solidFill>
            <a:schemeClr val="tx1"/>
          </a:solidFill>
          <a:latin typeface="Calibri" pitchFamily="34" charset="0"/>
        </a:defRPr>
      </a:lvl7pPr>
      <a:lvl8pPr marL="1388612" algn="ctr" rtl="0" fontAlgn="base">
        <a:spcBef>
          <a:spcPct val="0"/>
        </a:spcBef>
        <a:spcAft>
          <a:spcPct val="0"/>
        </a:spcAft>
        <a:defRPr sz="4500">
          <a:solidFill>
            <a:schemeClr val="tx1"/>
          </a:solidFill>
          <a:latin typeface="Calibri" pitchFamily="34" charset="0"/>
        </a:defRPr>
      </a:lvl8pPr>
      <a:lvl9pPr marL="1851483" algn="ctr" rtl="0" fontAlgn="base">
        <a:spcBef>
          <a:spcPct val="0"/>
        </a:spcBef>
        <a:spcAft>
          <a:spcPct val="0"/>
        </a:spcAft>
        <a:defRPr sz="4500">
          <a:solidFill>
            <a:schemeClr val="tx1"/>
          </a:solidFill>
          <a:latin typeface="Calibri" pitchFamily="34" charset="0"/>
        </a:defRPr>
      </a:lvl9pPr>
    </p:titleStyle>
    <p:bodyStyle>
      <a:lvl1pPr marL="347152" indent="-347152" algn="l"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52165" indent="-289294"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57176" indent="-231435"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20047" indent="-231435" algn="l"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082918" indent="-231435" algn="l"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45788" indent="-231435" algn="l" defTabSz="925741"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08659" indent="-231435" algn="l" defTabSz="925741"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471529" indent="-231435" algn="l" defTabSz="925741"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34401" indent="-231435" algn="l" defTabSz="925741"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fr-FR"/>
      </a:defPPr>
      <a:lvl1pPr marL="0" algn="l" defTabSz="925741" rtl="0" eaLnBrk="1" latinLnBrk="0" hangingPunct="1">
        <a:defRPr sz="1800" kern="1200">
          <a:solidFill>
            <a:schemeClr val="tx1"/>
          </a:solidFill>
          <a:latin typeface="+mn-lt"/>
          <a:ea typeface="+mn-ea"/>
          <a:cs typeface="+mn-cs"/>
        </a:defRPr>
      </a:lvl1pPr>
      <a:lvl2pPr marL="462870" algn="l" defTabSz="925741" rtl="0" eaLnBrk="1" latinLnBrk="0" hangingPunct="1">
        <a:defRPr sz="1800" kern="1200">
          <a:solidFill>
            <a:schemeClr val="tx1"/>
          </a:solidFill>
          <a:latin typeface="+mn-lt"/>
          <a:ea typeface="+mn-ea"/>
          <a:cs typeface="+mn-cs"/>
        </a:defRPr>
      </a:lvl2pPr>
      <a:lvl3pPr marL="925741" algn="l" defTabSz="925741" rtl="0" eaLnBrk="1" latinLnBrk="0" hangingPunct="1">
        <a:defRPr sz="1800" kern="1200">
          <a:solidFill>
            <a:schemeClr val="tx1"/>
          </a:solidFill>
          <a:latin typeface="+mn-lt"/>
          <a:ea typeface="+mn-ea"/>
          <a:cs typeface="+mn-cs"/>
        </a:defRPr>
      </a:lvl3pPr>
      <a:lvl4pPr marL="1388612" algn="l" defTabSz="925741" rtl="0" eaLnBrk="1" latinLnBrk="0" hangingPunct="1">
        <a:defRPr sz="1800" kern="1200">
          <a:solidFill>
            <a:schemeClr val="tx1"/>
          </a:solidFill>
          <a:latin typeface="+mn-lt"/>
          <a:ea typeface="+mn-ea"/>
          <a:cs typeface="+mn-cs"/>
        </a:defRPr>
      </a:lvl4pPr>
      <a:lvl5pPr marL="1851483" algn="l" defTabSz="925741" rtl="0" eaLnBrk="1" latinLnBrk="0" hangingPunct="1">
        <a:defRPr sz="1800" kern="1200">
          <a:solidFill>
            <a:schemeClr val="tx1"/>
          </a:solidFill>
          <a:latin typeface="+mn-lt"/>
          <a:ea typeface="+mn-ea"/>
          <a:cs typeface="+mn-cs"/>
        </a:defRPr>
      </a:lvl5pPr>
      <a:lvl6pPr marL="2314352" algn="l" defTabSz="925741" rtl="0" eaLnBrk="1" latinLnBrk="0" hangingPunct="1">
        <a:defRPr sz="1800" kern="1200">
          <a:solidFill>
            <a:schemeClr val="tx1"/>
          </a:solidFill>
          <a:latin typeface="+mn-lt"/>
          <a:ea typeface="+mn-ea"/>
          <a:cs typeface="+mn-cs"/>
        </a:defRPr>
      </a:lvl6pPr>
      <a:lvl7pPr marL="2777223" algn="l" defTabSz="925741" rtl="0" eaLnBrk="1" latinLnBrk="0" hangingPunct="1">
        <a:defRPr sz="1800" kern="1200">
          <a:solidFill>
            <a:schemeClr val="tx1"/>
          </a:solidFill>
          <a:latin typeface="+mn-lt"/>
          <a:ea typeface="+mn-ea"/>
          <a:cs typeface="+mn-cs"/>
        </a:defRPr>
      </a:lvl7pPr>
      <a:lvl8pPr marL="3240094" algn="l" defTabSz="925741" rtl="0" eaLnBrk="1" latinLnBrk="0" hangingPunct="1">
        <a:defRPr sz="1800" kern="1200">
          <a:solidFill>
            <a:schemeClr val="tx1"/>
          </a:solidFill>
          <a:latin typeface="+mn-lt"/>
          <a:ea typeface="+mn-ea"/>
          <a:cs typeface="+mn-cs"/>
        </a:defRPr>
      </a:lvl8pPr>
      <a:lvl9pPr marL="3702965" algn="l" defTabSz="92574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assombi.free.fr/" TargetMode="External"/><Relationship Id="rId13" Type="http://schemas.openxmlformats.org/officeDocument/2006/relationships/image" Target="../media/image7.jpeg"/><Relationship Id="rId18" Type="http://schemas.openxmlformats.org/officeDocument/2006/relationships/image" Target="../media/image12.png"/><Relationship Id="rId3" Type="http://schemas.openxmlformats.org/officeDocument/2006/relationships/hyperlink" Target="mailto:olivier.taboureau@univ-paris-diderot.fr" TargetMode="External"/><Relationship Id="rId7" Type="http://schemas.openxmlformats.org/officeDocument/2006/relationships/hyperlink" Target="http://isddteach.sdv.univ-paris-diderot.fr/" TargetMode="External"/><Relationship Id="rId12" Type="http://schemas.openxmlformats.org/officeDocument/2006/relationships/image" Target="../media/image6.jpeg"/><Relationship Id="rId17"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2.jpeg"/><Relationship Id="rId11" Type="http://schemas.openxmlformats.org/officeDocument/2006/relationships/image" Target="../media/image5.jpeg"/><Relationship Id="rId5" Type="http://schemas.openxmlformats.org/officeDocument/2006/relationships/image" Target="../media/image1.jpeg"/><Relationship Id="rId15" Type="http://schemas.openxmlformats.org/officeDocument/2006/relationships/image" Target="../media/image9.png"/><Relationship Id="rId10" Type="http://schemas.openxmlformats.org/officeDocument/2006/relationships/image" Target="../media/image4.jpeg"/><Relationship Id="rId19" Type="http://schemas.openxmlformats.org/officeDocument/2006/relationships/image" Target="../media/image13.jpg"/><Relationship Id="rId4" Type="http://schemas.openxmlformats.org/officeDocument/2006/relationships/hyperlink" Target="mailto:magali.jeanson@univ-paris-diderot.fr" TargetMode="External"/><Relationship Id="rId9" Type="http://schemas.openxmlformats.org/officeDocument/2006/relationships/image" Target="../media/image3.jpeg"/><Relationship Id="rId1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6200" y="54728"/>
            <a:ext cx="3166533" cy="5351972"/>
          </a:xfrm>
          <a:prstGeom prst="rect">
            <a:avLst/>
          </a:prstGeom>
          <a:noFill/>
        </p:spPr>
        <p:txBody>
          <a:bodyPr wrap="square" lIns="36446" tIns="36446" rIns="36446" bIns="36446">
            <a:spAutoFit/>
          </a:bodyPr>
          <a:lstStyle/>
          <a:p>
            <a:pPr algn="ctr" fontAlgn="auto">
              <a:spcBef>
                <a:spcPts val="0"/>
              </a:spcBef>
              <a:spcAft>
                <a:spcPts val="0"/>
              </a:spcAft>
              <a:defRPr/>
            </a:pPr>
            <a:r>
              <a:rPr lang="fr-FR" sz="900" b="1" dirty="0">
                <a:solidFill>
                  <a:srgbClr val="7030A0"/>
                </a:solidFill>
                <a:latin typeface="Arial Black"/>
                <a:cs typeface="Arial Black"/>
              </a:rPr>
              <a:t>POURQUOI CE PARCOURS ISDD ?</a:t>
            </a:r>
          </a:p>
          <a:p>
            <a:pPr algn="just" fontAlgn="auto">
              <a:spcBef>
                <a:spcPts val="0"/>
              </a:spcBef>
              <a:spcAft>
                <a:spcPts val="0"/>
              </a:spcAft>
              <a:defRPr/>
            </a:pPr>
            <a:endParaRPr lang="fr-FR" sz="900" b="1" spc="304" dirty="0">
              <a:solidFill>
                <a:srgbClr val="911151"/>
              </a:solidFill>
              <a:latin typeface="+mn-lt"/>
            </a:endParaRPr>
          </a:p>
          <a:p>
            <a:pPr algn="just">
              <a:defRPr/>
            </a:pPr>
            <a:r>
              <a:rPr lang="fr-FR" sz="800" dirty="0">
                <a:latin typeface="+mn-lt"/>
                <a:cs typeface="Arial"/>
              </a:rPr>
              <a:t>Ces </a:t>
            </a:r>
            <a:r>
              <a:rPr lang="fr-FR" sz="800" b="1" dirty="0">
                <a:solidFill>
                  <a:srgbClr val="7030A0"/>
                </a:solidFill>
                <a:latin typeface="+mn-lt"/>
                <a:cs typeface="Arial"/>
              </a:rPr>
              <a:t>parcours « </a:t>
            </a:r>
            <a:r>
              <a:rPr lang="fr-FR" sz="800" b="1" i="1" dirty="0">
                <a:solidFill>
                  <a:srgbClr val="7030A0"/>
                </a:solidFill>
                <a:latin typeface="+mn-lt"/>
                <a:cs typeface="Arial"/>
              </a:rPr>
              <a:t>in silico </a:t>
            </a:r>
            <a:r>
              <a:rPr lang="fr-FR" sz="800" b="1" dirty="0">
                <a:solidFill>
                  <a:srgbClr val="7030A0"/>
                </a:solidFill>
                <a:latin typeface="+mn-lt"/>
                <a:cs typeface="Arial"/>
              </a:rPr>
              <a:t>Drug Design »</a:t>
            </a:r>
            <a:r>
              <a:rPr lang="fr-FR" sz="800" dirty="0">
                <a:latin typeface="+mn-lt"/>
                <a:cs typeface="Arial"/>
              </a:rPr>
              <a:t> - Design des Molécules Bioactives et - Modélisation des Macromolécules, offrent une </a:t>
            </a:r>
            <a:r>
              <a:rPr lang="fr-FR" sz="800" b="1" dirty="0">
                <a:solidFill>
                  <a:srgbClr val="7030A0"/>
                </a:solidFill>
                <a:latin typeface="+mn-lt"/>
                <a:cs typeface="Arial"/>
              </a:rPr>
              <a:t>solide formation interdisciplinaire</a:t>
            </a:r>
            <a:r>
              <a:rPr lang="fr-FR" sz="800" dirty="0">
                <a:latin typeface="+mn-lt"/>
                <a:cs typeface="Arial"/>
              </a:rPr>
              <a:t>, à l’interface de la biologie, de la chimie et de l’informatique</a:t>
            </a:r>
            <a:r>
              <a:rPr lang="en-GB" sz="800" b="1" dirty="0">
                <a:solidFill>
                  <a:srgbClr val="7A34AE"/>
                </a:solidFill>
                <a:latin typeface="+mn-lt"/>
                <a:cs typeface="Arial"/>
              </a:rPr>
              <a:t>. </a:t>
            </a:r>
            <a:r>
              <a:rPr lang="fr-FR" sz="800" b="1" dirty="0">
                <a:solidFill>
                  <a:srgbClr val="7030A0"/>
                </a:solidFill>
                <a:latin typeface="+mn-lt"/>
                <a:cs typeface="Arial"/>
              </a:rPr>
              <a:t>Unique en France et en Europe</a:t>
            </a:r>
            <a:r>
              <a:rPr lang="fr-FR" sz="800" dirty="0">
                <a:latin typeface="+mn-lt"/>
                <a:cs typeface="Arial"/>
              </a:rPr>
              <a:t>, ils dotent les </a:t>
            </a:r>
            <a:r>
              <a:rPr lang="fr-FR" sz="800" dirty="0" err="1">
                <a:latin typeface="+mn-lt"/>
                <a:cs typeface="Arial"/>
              </a:rPr>
              <a:t>étudiant.e.s</a:t>
            </a:r>
            <a:r>
              <a:rPr lang="fr-FR" sz="800" dirty="0">
                <a:latin typeface="+mn-lt"/>
                <a:cs typeface="Arial"/>
              </a:rPr>
              <a:t> des compétences indispensables à la recherche </a:t>
            </a:r>
            <a:r>
              <a:rPr lang="fr-FR" sz="800" i="1" dirty="0">
                <a:latin typeface="+mn-lt"/>
                <a:cs typeface="Arial"/>
              </a:rPr>
              <a:t>in silico</a:t>
            </a:r>
            <a:r>
              <a:rPr lang="fr-FR" sz="800" dirty="0">
                <a:latin typeface="+mn-lt"/>
                <a:cs typeface="Arial"/>
              </a:rPr>
              <a:t> de molécules thérapeutiques et à la modélisation computationnelle des macromolécules.  Ils répondent à une demande </a:t>
            </a:r>
            <a:r>
              <a:rPr lang="fr-FR" sz="800" b="1" dirty="0">
                <a:solidFill>
                  <a:srgbClr val="0000FF"/>
                </a:solidFill>
                <a:latin typeface="+mn-lt"/>
                <a:cs typeface="Arial"/>
              </a:rPr>
              <a:t>du secteur privé </a:t>
            </a:r>
            <a:r>
              <a:rPr lang="fr-FR" sz="800" dirty="0">
                <a:latin typeface="+mn-lt"/>
                <a:cs typeface="Arial"/>
              </a:rPr>
              <a:t>(entreprises pharmaceutiques, biotechnologie et de santé publique) et </a:t>
            </a:r>
            <a:r>
              <a:rPr lang="fr-FR" sz="800" b="1" dirty="0">
                <a:solidFill>
                  <a:srgbClr val="0000FF"/>
                </a:solidFill>
                <a:latin typeface="+mn-lt"/>
                <a:cs typeface="Arial"/>
              </a:rPr>
              <a:t>du secteur académique</a:t>
            </a:r>
            <a:r>
              <a:rPr lang="fr-FR" sz="800" dirty="0">
                <a:latin typeface="+mn-lt"/>
                <a:cs typeface="Arial"/>
              </a:rPr>
              <a:t>, pour former des étudiants dans ce </a:t>
            </a:r>
            <a:r>
              <a:rPr lang="fr-FR" sz="800" b="1" dirty="0">
                <a:latin typeface="+mn-lt"/>
                <a:cs typeface="Arial"/>
              </a:rPr>
              <a:t>domaine de recherche en plein essor. </a:t>
            </a:r>
            <a:endParaRPr lang="fr-FR" sz="1000" b="1" dirty="0">
              <a:solidFill>
                <a:srgbClr val="7030A0"/>
              </a:solidFill>
              <a:latin typeface="+mn-lt"/>
              <a:cs typeface="Arial"/>
            </a:endParaRPr>
          </a:p>
          <a:p>
            <a:pPr algn="ctr">
              <a:defRPr/>
            </a:pPr>
            <a:endParaRPr lang="fr-FR" sz="900" b="1" dirty="0">
              <a:solidFill>
                <a:srgbClr val="7030A0"/>
              </a:solidFill>
              <a:latin typeface="Arial Black"/>
              <a:cs typeface="Arial Black"/>
            </a:endParaRPr>
          </a:p>
          <a:p>
            <a:pPr algn="ctr">
              <a:defRPr/>
            </a:pPr>
            <a:r>
              <a:rPr lang="fr-FR" sz="900" b="1" dirty="0">
                <a:solidFill>
                  <a:srgbClr val="7030A0"/>
                </a:solidFill>
                <a:latin typeface="Arial Black"/>
                <a:cs typeface="Arial Black"/>
              </a:rPr>
              <a:t>ASPECT INTERNATIONAL</a:t>
            </a:r>
          </a:p>
          <a:p>
            <a:pPr algn="just">
              <a:defRPr/>
            </a:pPr>
            <a:endParaRPr lang="fr-FR" sz="800" b="1" dirty="0">
              <a:solidFill>
                <a:srgbClr val="0000FF"/>
              </a:solidFill>
              <a:latin typeface="+mn-lt"/>
            </a:endParaRPr>
          </a:p>
          <a:p>
            <a:pPr marL="171450" indent="-171450">
              <a:buFont typeface="Arial"/>
              <a:buChar char="•"/>
              <a:defRPr/>
            </a:pPr>
            <a:r>
              <a:rPr lang="fr-FR" sz="800" dirty="0">
                <a:latin typeface="+mn-lt"/>
                <a:cs typeface="Arial"/>
              </a:rPr>
              <a:t>Partenariat avec les Universités de Milan et Helsinki</a:t>
            </a:r>
          </a:p>
          <a:p>
            <a:pPr marL="171450" indent="-171450">
              <a:buFont typeface="Arial"/>
              <a:buChar char="•"/>
              <a:defRPr/>
            </a:pPr>
            <a:r>
              <a:rPr lang="fr-FR" sz="800" dirty="0">
                <a:latin typeface="+mn-lt"/>
                <a:cs typeface="Arial"/>
              </a:rPr>
              <a:t>Un semestre d’étude proposé à l’Université </a:t>
            </a:r>
            <a:r>
              <a:rPr lang="fr-FR" sz="800" dirty="0" err="1">
                <a:cs typeface="Arial"/>
              </a:rPr>
              <a:t>degli</a:t>
            </a:r>
            <a:r>
              <a:rPr lang="fr-FR" sz="800" dirty="0">
                <a:cs typeface="Arial"/>
              </a:rPr>
              <a:t> </a:t>
            </a:r>
            <a:r>
              <a:rPr lang="fr-FR" sz="800" dirty="0" err="1">
                <a:cs typeface="Arial"/>
              </a:rPr>
              <a:t>Studi</a:t>
            </a:r>
            <a:r>
              <a:rPr lang="fr-FR" sz="800" dirty="0">
                <a:cs typeface="Arial"/>
              </a:rPr>
              <a:t> di Milano </a:t>
            </a:r>
            <a:endParaRPr lang="fr-FR" sz="800" dirty="0">
              <a:latin typeface="+mn-lt"/>
              <a:cs typeface="Arial"/>
            </a:endParaRPr>
          </a:p>
          <a:p>
            <a:pPr marL="171450" indent="-171450">
              <a:buFont typeface="Arial"/>
              <a:buChar char="•"/>
              <a:defRPr/>
            </a:pPr>
            <a:r>
              <a:rPr lang="fr-FR" sz="800" dirty="0">
                <a:latin typeface="+mn-lt"/>
                <a:cs typeface="Arial"/>
              </a:rPr>
              <a:t>Double diplôme avec l’Université </a:t>
            </a:r>
            <a:r>
              <a:rPr lang="fr-FR" sz="800" dirty="0" err="1">
                <a:latin typeface="+mn-lt"/>
                <a:cs typeface="Arial"/>
              </a:rPr>
              <a:t>degli</a:t>
            </a:r>
            <a:r>
              <a:rPr lang="fr-FR" sz="800" dirty="0">
                <a:latin typeface="+mn-lt"/>
                <a:cs typeface="Arial"/>
              </a:rPr>
              <a:t> </a:t>
            </a:r>
            <a:r>
              <a:rPr lang="fr-FR" sz="800" dirty="0" err="1">
                <a:latin typeface="+mn-lt"/>
                <a:cs typeface="Arial"/>
              </a:rPr>
              <a:t>Studi</a:t>
            </a:r>
            <a:r>
              <a:rPr lang="fr-FR" sz="800" dirty="0">
                <a:latin typeface="+mn-lt"/>
                <a:cs typeface="Arial"/>
              </a:rPr>
              <a:t> di Milano </a:t>
            </a:r>
          </a:p>
          <a:p>
            <a:pPr marL="171450" indent="-171450" algn="just">
              <a:buFont typeface="Arial"/>
              <a:buChar char="•"/>
              <a:defRPr/>
            </a:pPr>
            <a:r>
              <a:rPr lang="fr-FR" sz="800" dirty="0">
                <a:latin typeface="+mn-lt"/>
                <a:cs typeface="Arial"/>
              </a:rPr>
              <a:t>Accords Erasmus ou internationaux pour des stages recherche de 6 mois </a:t>
            </a:r>
          </a:p>
          <a:p>
            <a:pPr marL="171450" indent="-171450" algn="just">
              <a:buFont typeface="Arial"/>
              <a:buChar char="•"/>
              <a:defRPr/>
            </a:pPr>
            <a:r>
              <a:rPr lang="fr-FR" sz="800" dirty="0">
                <a:latin typeface="+mn-lt"/>
                <a:cs typeface="Arial"/>
              </a:rPr>
              <a:t>Intervention d’experts internationaux </a:t>
            </a:r>
          </a:p>
          <a:p>
            <a:pPr marL="171450" indent="-171450" algn="just">
              <a:buFont typeface="Arial"/>
              <a:buChar char="•"/>
              <a:defRPr/>
            </a:pPr>
            <a:r>
              <a:rPr lang="fr-FR" sz="800" dirty="0">
                <a:latin typeface="+mn-lt"/>
                <a:cs typeface="Arial"/>
              </a:rPr>
              <a:t>Aides à la mobilité : </a:t>
            </a:r>
            <a:r>
              <a:rPr lang="fr-FR" sz="800" i="1" dirty="0">
                <a:latin typeface="+mn-lt"/>
                <a:cs typeface="Arial"/>
              </a:rPr>
              <a:t>Bourses Erasmus, Bourses UFI , </a:t>
            </a:r>
            <a:r>
              <a:rPr lang="fr-FR" sz="800" i="1" dirty="0" err="1">
                <a:latin typeface="+mn-lt"/>
                <a:cs typeface="Arial"/>
              </a:rPr>
              <a:t>Idex</a:t>
            </a:r>
            <a:endParaRPr lang="fr-FR" sz="800" i="1" dirty="0">
              <a:latin typeface="+mn-lt"/>
              <a:cs typeface="Arial"/>
            </a:endParaRPr>
          </a:p>
          <a:p>
            <a:pPr algn="just">
              <a:buFontTx/>
              <a:buChar char="-"/>
              <a:defRPr/>
            </a:pPr>
            <a:endParaRPr lang="fr-FR" sz="800" b="1" dirty="0">
              <a:latin typeface="+mn-lt"/>
            </a:endParaRPr>
          </a:p>
          <a:p>
            <a:pPr algn="just">
              <a:defRPr/>
            </a:pPr>
            <a:endParaRPr lang="fr-FR" sz="800" dirty="0">
              <a:latin typeface="+mn-lt"/>
            </a:endParaRPr>
          </a:p>
          <a:p>
            <a:pPr>
              <a:defRPr/>
            </a:pPr>
            <a:endParaRPr lang="en-GB" sz="800" dirty="0">
              <a:latin typeface="+mn-lt"/>
            </a:endParaRPr>
          </a:p>
          <a:p>
            <a:pPr>
              <a:defRPr/>
            </a:pPr>
            <a:endParaRPr lang="fr-FR" sz="800" dirty="0">
              <a:latin typeface="+mn-lt"/>
            </a:endParaRPr>
          </a:p>
          <a:p>
            <a:pPr>
              <a:defRPr/>
            </a:pPr>
            <a:endParaRPr lang="fr-FR" sz="800" dirty="0">
              <a:latin typeface="+mn-lt"/>
            </a:endParaRPr>
          </a:p>
          <a:p>
            <a:pPr>
              <a:defRPr/>
            </a:pPr>
            <a:endParaRPr lang="fr-FR" sz="800" dirty="0">
              <a:latin typeface="+mn-lt"/>
            </a:endParaRPr>
          </a:p>
          <a:p>
            <a:pPr>
              <a:defRPr/>
            </a:pPr>
            <a:endParaRPr lang="fr-FR" sz="800" dirty="0">
              <a:latin typeface="+mn-lt"/>
            </a:endParaRPr>
          </a:p>
          <a:p>
            <a:pPr>
              <a:defRPr/>
            </a:pPr>
            <a:endParaRPr lang="fr-FR" sz="800" dirty="0">
              <a:latin typeface="+mn-lt"/>
            </a:endParaRPr>
          </a:p>
          <a:p>
            <a:pPr>
              <a:defRPr/>
            </a:pPr>
            <a:endParaRPr lang="fr-FR" sz="800" dirty="0">
              <a:latin typeface="+mn-lt"/>
            </a:endParaRPr>
          </a:p>
          <a:p>
            <a:pPr algn="just" fontAlgn="auto">
              <a:spcBef>
                <a:spcPts val="0"/>
              </a:spcBef>
              <a:spcAft>
                <a:spcPts val="0"/>
              </a:spcAft>
              <a:defRPr/>
            </a:pPr>
            <a:endParaRPr lang="fr-FR" sz="9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spc="304" dirty="0">
              <a:solidFill>
                <a:srgbClr val="911151"/>
              </a:solidFill>
              <a:latin typeface="+mn-lt"/>
            </a:endParaRPr>
          </a:p>
          <a:p>
            <a:pPr algn="just" fontAlgn="auto">
              <a:spcBef>
                <a:spcPts val="0"/>
              </a:spcBef>
              <a:spcAft>
                <a:spcPts val="0"/>
              </a:spcAft>
              <a:defRPr/>
            </a:pPr>
            <a:endParaRPr lang="fr-FR" sz="800" b="1" dirty="0">
              <a:latin typeface="+mn-lt"/>
            </a:endParaRPr>
          </a:p>
        </p:txBody>
      </p:sp>
      <p:grpSp>
        <p:nvGrpSpPr>
          <p:cNvPr id="2070" name="Groupe 24"/>
          <p:cNvGrpSpPr>
            <a:grpSpLocks/>
          </p:cNvGrpSpPr>
          <p:nvPr/>
        </p:nvGrpSpPr>
        <p:grpSpPr bwMode="auto">
          <a:xfrm>
            <a:off x="6856124" y="2169032"/>
            <a:ext cx="3442744" cy="4746392"/>
            <a:chOff x="6516364" y="2147806"/>
            <a:chExt cx="3389525" cy="4517680"/>
          </a:xfrm>
        </p:grpSpPr>
        <p:sp>
          <p:nvSpPr>
            <p:cNvPr id="14" name="Rectangle 13"/>
            <p:cNvSpPr>
              <a:spLocks noChangeAspect="1"/>
            </p:cNvSpPr>
            <p:nvPr/>
          </p:nvSpPr>
          <p:spPr bwMode="auto">
            <a:xfrm>
              <a:off x="6516364" y="2147806"/>
              <a:ext cx="3352013" cy="544808"/>
            </a:xfrm>
            <a:prstGeom prst="rect">
              <a:avLst/>
            </a:prstGeom>
            <a:noFill/>
          </p:spPr>
          <p:txBody>
            <a:bodyPr lIns="0" tIns="0" rIns="0" bIns="0">
              <a:scene3d>
                <a:camera prst="orthographicFront"/>
                <a:lightRig rig="soft" dir="tl">
                  <a:rot lat="0" lon="0" rev="0"/>
                </a:lightRig>
              </a:scene3d>
              <a:sp3d contourW="25400" prstMaterial="matte">
                <a:contourClr>
                  <a:schemeClr val="accent2">
                    <a:tint val="20000"/>
                  </a:schemeClr>
                </a:contourClr>
              </a:sp3d>
            </a:bodyPr>
            <a:lstStyle/>
            <a:p>
              <a:pPr algn="ctr" fontAlgn="auto">
                <a:spcBef>
                  <a:spcPts val="0"/>
                </a:spcBef>
                <a:spcAft>
                  <a:spcPts val="0"/>
                </a:spcAft>
                <a:defRPr/>
              </a:pPr>
              <a:r>
                <a:rPr lang="en-US" b="1" spc="50" dirty="0">
                  <a:ln w="11430"/>
                  <a:solidFill>
                    <a:srgbClr val="911151"/>
                  </a:solidFill>
                  <a:latin typeface="Arial Rounded MT Bold"/>
                  <a:cs typeface="Arial Rounded MT Bold"/>
                </a:rPr>
                <a:t>Mention Bio-Informatique</a:t>
              </a:r>
            </a:p>
            <a:p>
              <a:pPr algn="ctr" fontAlgn="auto">
                <a:spcBef>
                  <a:spcPts val="0"/>
                </a:spcBef>
                <a:spcAft>
                  <a:spcPts val="0"/>
                </a:spcAft>
                <a:defRPr/>
              </a:pPr>
              <a:endParaRPr lang="fr-FR" b="1" spc="50" dirty="0">
                <a:ln w="11430"/>
                <a:solidFill>
                  <a:srgbClr val="7030A0"/>
                </a:solidFill>
                <a:latin typeface="Copperplate Gothic Bold"/>
                <a:cs typeface="Arial" pitchFamily="34" charset="0"/>
              </a:endParaRPr>
            </a:p>
            <a:p>
              <a:pPr algn="ctr" fontAlgn="auto">
                <a:spcBef>
                  <a:spcPts val="0"/>
                </a:spcBef>
                <a:spcAft>
                  <a:spcPts val="0"/>
                </a:spcAft>
                <a:defRPr/>
              </a:pPr>
              <a:r>
                <a:rPr lang="fr-FR" b="1" spc="50" dirty="0">
                  <a:ln w="11430"/>
                  <a:solidFill>
                    <a:srgbClr val="7030A0"/>
                  </a:solidFill>
                  <a:latin typeface="Copperplate Gothic Bold"/>
                  <a:cs typeface="Arial" pitchFamily="34" charset="0"/>
                </a:rPr>
                <a:t>PARCOURS </a:t>
              </a:r>
            </a:p>
            <a:p>
              <a:pPr algn="ctr" fontAlgn="auto">
                <a:spcBef>
                  <a:spcPts val="0"/>
                </a:spcBef>
                <a:spcAft>
                  <a:spcPts val="0"/>
                </a:spcAft>
                <a:defRPr/>
              </a:pPr>
              <a:r>
                <a:rPr lang="fr-FR" b="1" i="1" spc="50" dirty="0">
                  <a:ln w="11430"/>
                  <a:solidFill>
                    <a:srgbClr val="7030A0"/>
                  </a:solidFill>
                  <a:latin typeface="Copperplate Gothic Bold"/>
                  <a:cs typeface="Arial" pitchFamily="34" charset="0"/>
                </a:rPr>
                <a:t>In Silico </a:t>
              </a:r>
              <a:r>
                <a:rPr lang="fr-FR" b="1" spc="50" dirty="0">
                  <a:ln w="11430"/>
                  <a:solidFill>
                    <a:srgbClr val="7030A0"/>
                  </a:solidFill>
                  <a:latin typeface="Copperplate Gothic Bold"/>
                  <a:cs typeface="Arial" pitchFamily="34" charset="0"/>
                </a:rPr>
                <a:t>Drug Design</a:t>
              </a:r>
            </a:p>
            <a:p>
              <a:pPr algn="ctr" fontAlgn="auto">
                <a:spcBef>
                  <a:spcPts val="0"/>
                </a:spcBef>
                <a:spcAft>
                  <a:spcPts val="0"/>
                </a:spcAft>
                <a:defRPr/>
              </a:pPr>
              <a:r>
                <a:rPr lang="fr-FR" b="1" spc="50" dirty="0">
                  <a:ln w="11430"/>
                  <a:solidFill>
                    <a:srgbClr val="7030A0"/>
                  </a:solidFill>
                  <a:latin typeface="Copperplate Gothic Bold"/>
                  <a:cs typeface="Arial" pitchFamily="34" charset="0"/>
                </a:rPr>
                <a:t>(ISDD)</a:t>
              </a:r>
            </a:p>
            <a:p>
              <a:pPr algn="ctr" fontAlgn="auto">
                <a:spcBef>
                  <a:spcPts val="0"/>
                </a:spcBef>
                <a:spcAft>
                  <a:spcPts val="0"/>
                </a:spcAft>
                <a:defRPr/>
              </a:pPr>
              <a:r>
                <a:rPr lang="fr-FR" sz="1600" b="1" spc="50" dirty="0">
                  <a:ln w="11430"/>
                  <a:solidFill>
                    <a:srgbClr val="7030A0"/>
                  </a:solidFill>
                  <a:effectLst>
                    <a:outerShdw blurRad="76200" dist="50800" dir="5400000" algn="tl" rotWithShape="0">
                      <a:srgbClr val="000000">
                        <a:alpha val="65000"/>
                      </a:srgbClr>
                    </a:outerShdw>
                  </a:effectLst>
                  <a:latin typeface="Arial Black" pitchFamily="34" charset="0"/>
                  <a:cs typeface="Arial" pitchFamily="34" charset="0"/>
                </a:rPr>
                <a:t> </a:t>
              </a:r>
            </a:p>
          </p:txBody>
        </p:sp>
        <p:sp>
          <p:nvSpPr>
            <p:cNvPr id="2072" name="ZoneTexte 16"/>
            <p:cNvSpPr txBox="1">
              <a:spLocks noChangeArrowheads="1"/>
            </p:cNvSpPr>
            <p:nvPr/>
          </p:nvSpPr>
          <p:spPr bwMode="auto">
            <a:xfrm>
              <a:off x="6680974" y="6445777"/>
              <a:ext cx="3224915" cy="219709"/>
            </a:xfrm>
            <a:prstGeom prst="rect">
              <a:avLst/>
            </a:prstGeom>
            <a:noFill/>
            <a:ln w="9525">
              <a:noFill/>
              <a:miter lim="800000"/>
              <a:headEnd/>
              <a:tailEnd/>
            </a:ln>
          </p:spPr>
          <p:txBody>
            <a:bodyPr>
              <a:spAutoFit/>
            </a:bodyPr>
            <a:lstStyle/>
            <a:p>
              <a:pPr algn="ctr"/>
              <a:endParaRPr lang="fr-FR" sz="900" dirty="0"/>
            </a:p>
          </p:txBody>
        </p:sp>
      </p:grpSp>
      <p:sp>
        <p:nvSpPr>
          <p:cNvPr id="4" name="ZoneTexte 3"/>
          <p:cNvSpPr txBox="1"/>
          <p:nvPr/>
        </p:nvSpPr>
        <p:spPr bwMode="auto">
          <a:xfrm>
            <a:off x="3577709" y="54722"/>
            <a:ext cx="3120130" cy="1597098"/>
          </a:xfrm>
          <a:prstGeom prst="rect">
            <a:avLst/>
          </a:prstGeom>
          <a:noFill/>
        </p:spPr>
        <p:txBody>
          <a:bodyPr wrap="square" lIns="36446" tIns="36446" rIns="36446" bIns="36446">
            <a:spAutoFit/>
          </a:bodyPr>
          <a:lstStyle/>
          <a:p>
            <a:pPr fontAlgn="auto">
              <a:spcBef>
                <a:spcPts val="0"/>
              </a:spcBef>
              <a:spcAft>
                <a:spcPts val="0"/>
              </a:spcAft>
              <a:defRPr/>
            </a:pPr>
            <a:r>
              <a:rPr lang="fr-FR" sz="900" b="1" dirty="0">
                <a:latin typeface="+mn-lt"/>
              </a:rPr>
              <a:t>                                       </a:t>
            </a:r>
            <a:r>
              <a:rPr lang="fr-FR" sz="900" b="1" dirty="0">
                <a:solidFill>
                  <a:srgbClr val="7030A0"/>
                </a:solidFill>
                <a:latin typeface="Arial Black" pitchFamily="34" charset="0"/>
              </a:rPr>
              <a:t>CONTACTS </a:t>
            </a:r>
          </a:p>
          <a:p>
            <a:pPr fontAlgn="auto">
              <a:spcBef>
                <a:spcPts val="0"/>
              </a:spcBef>
              <a:spcAft>
                <a:spcPts val="0"/>
              </a:spcAft>
              <a:defRPr/>
            </a:pPr>
            <a:endParaRPr lang="fr-FR" sz="900" b="1" spc="304" dirty="0">
              <a:solidFill>
                <a:srgbClr val="911151"/>
              </a:solidFill>
              <a:latin typeface="+mn-lt"/>
            </a:endParaRPr>
          </a:p>
          <a:p>
            <a:pPr fontAlgn="auto">
              <a:spcBef>
                <a:spcPts val="0"/>
              </a:spcBef>
              <a:spcAft>
                <a:spcPts val="0"/>
              </a:spcAft>
              <a:defRPr/>
            </a:pPr>
            <a:r>
              <a:rPr lang="fr-FR" sz="1000" dirty="0">
                <a:latin typeface="+mn-lt"/>
              </a:rPr>
              <a:t>Coresponsable de la mention Bio-Informatique &amp;responsable des parcours ISDD: </a:t>
            </a:r>
            <a:r>
              <a:rPr lang="fr-FR" sz="1000" b="1" dirty="0">
                <a:latin typeface="+mn-lt"/>
              </a:rPr>
              <a:t>Pr A-C. </a:t>
            </a:r>
            <a:r>
              <a:rPr lang="fr-FR" sz="1000" b="1" dirty="0" err="1">
                <a:latin typeface="+mn-lt"/>
              </a:rPr>
              <a:t>Camproux</a:t>
            </a:r>
            <a:endParaRPr lang="fr-FR" sz="1000" b="1" dirty="0">
              <a:latin typeface="+mn-lt"/>
            </a:endParaRPr>
          </a:p>
          <a:p>
            <a:pPr fontAlgn="auto">
              <a:spcBef>
                <a:spcPts val="0"/>
              </a:spcBef>
              <a:spcAft>
                <a:spcPts val="0"/>
              </a:spcAft>
              <a:defRPr/>
            </a:pPr>
            <a:r>
              <a:rPr lang="fr-FR" sz="800" b="1" dirty="0">
                <a:solidFill>
                  <a:srgbClr val="0000FF"/>
                </a:solidFill>
                <a:latin typeface="+mn-lt"/>
                <a:cs typeface="Arial" pitchFamily="34" charset="0"/>
              </a:rPr>
              <a:t>anne.camproux@univ-paris-diderot.fr</a:t>
            </a:r>
            <a:r>
              <a:rPr lang="fr-FR" sz="1000" b="1" dirty="0">
                <a:latin typeface="+mn-lt"/>
              </a:rPr>
              <a:t>	</a:t>
            </a:r>
          </a:p>
          <a:p>
            <a:pPr fontAlgn="auto">
              <a:spcBef>
                <a:spcPts val="0"/>
              </a:spcBef>
              <a:spcAft>
                <a:spcPts val="0"/>
              </a:spcAft>
              <a:defRPr/>
            </a:pPr>
            <a:r>
              <a:rPr lang="fr-FR" sz="1000" dirty="0">
                <a:latin typeface="+mn-lt"/>
              </a:rPr>
              <a:t>Co-responsable M1</a:t>
            </a:r>
            <a:r>
              <a:rPr lang="fr-FR" sz="900" b="1" dirty="0">
                <a:latin typeface="+mn-lt"/>
              </a:rPr>
              <a:t>: </a:t>
            </a:r>
            <a:r>
              <a:rPr lang="fr-FR" sz="1000" b="1" dirty="0">
                <a:latin typeface="+mn-lt"/>
              </a:rPr>
              <a:t>Pr O. </a:t>
            </a:r>
            <a:r>
              <a:rPr lang="fr-FR" sz="1000" b="1" dirty="0" err="1">
                <a:latin typeface="+mn-lt"/>
              </a:rPr>
              <a:t>Taboureau</a:t>
            </a:r>
            <a:endParaRPr lang="fr-FR" sz="1000" b="1" dirty="0">
              <a:latin typeface="+mn-lt"/>
            </a:endParaRPr>
          </a:p>
          <a:p>
            <a:pPr fontAlgn="auto">
              <a:spcBef>
                <a:spcPts val="0"/>
              </a:spcBef>
              <a:spcAft>
                <a:spcPts val="0"/>
              </a:spcAft>
              <a:defRPr/>
            </a:pPr>
            <a:r>
              <a:rPr lang="fr-FR" sz="900" b="1" dirty="0">
                <a:latin typeface="+mn-lt"/>
              </a:rPr>
              <a:t>  </a:t>
            </a:r>
            <a:r>
              <a:rPr lang="fr-FR" sz="800" b="1" dirty="0">
                <a:latin typeface="+mn-lt"/>
                <a:hlinkClick r:id="rId3"/>
              </a:rPr>
              <a:t>olivier.taboureau@univ-paris-diderot.fr</a:t>
            </a:r>
            <a:endParaRPr lang="fr-FR" sz="800" b="1" dirty="0">
              <a:latin typeface="+mn-lt"/>
            </a:endParaRPr>
          </a:p>
          <a:p>
            <a:pPr fontAlgn="auto">
              <a:spcBef>
                <a:spcPts val="600"/>
              </a:spcBef>
              <a:spcAft>
                <a:spcPts val="0"/>
              </a:spcAft>
              <a:defRPr/>
            </a:pPr>
            <a:r>
              <a:rPr lang="fr-FR" sz="1000" dirty="0">
                <a:latin typeface="+mn-lt"/>
              </a:rPr>
              <a:t>Responsable scolarité  - Univ. de Paris</a:t>
            </a:r>
          </a:p>
          <a:p>
            <a:r>
              <a:rPr lang="fr-FR" sz="1000" b="1" dirty="0">
                <a:solidFill>
                  <a:srgbClr val="000000"/>
                </a:solidFill>
                <a:latin typeface="Calibri" pitchFamily="34" charset="0"/>
              </a:rPr>
              <a:t>Magali </a:t>
            </a:r>
            <a:r>
              <a:rPr lang="fr-FR" sz="1000" b="1" dirty="0" err="1">
                <a:solidFill>
                  <a:srgbClr val="000000"/>
                </a:solidFill>
                <a:latin typeface="Calibri" pitchFamily="34" charset="0"/>
              </a:rPr>
              <a:t>Jeanson</a:t>
            </a:r>
            <a:r>
              <a:rPr lang="fr-FR" sz="1000" b="1" dirty="0">
                <a:solidFill>
                  <a:srgbClr val="000000"/>
                </a:solidFill>
                <a:latin typeface="Calibri" pitchFamily="34" charset="0"/>
              </a:rPr>
              <a:t> </a:t>
            </a:r>
            <a:r>
              <a:rPr lang="fr-FR" sz="900" dirty="0">
                <a:solidFill>
                  <a:srgbClr val="000000"/>
                </a:solidFill>
                <a:latin typeface="Calibri" pitchFamily="34" charset="0"/>
              </a:rPr>
              <a:t>: </a:t>
            </a:r>
            <a:r>
              <a:rPr lang="fr-FR" sz="900" dirty="0">
                <a:solidFill>
                  <a:srgbClr val="000000"/>
                </a:solidFill>
                <a:latin typeface="Calibri" pitchFamily="34" charset="0"/>
                <a:hlinkClick r:id="rId4"/>
              </a:rPr>
              <a:t>magali.jeanson@univ-paris-diderot.fr</a:t>
            </a:r>
            <a:endParaRPr lang="fr-FR" sz="900" dirty="0">
              <a:solidFill>
                <a:srgbClr val="000000"/>
              </a:solidFill>
              <a:latin typeface="Calibri" pitchFamily="34" charset="0"/>
            </a:endParaRPr>
          </a:p>
          <a:p>
            <a:pPr fontAlgn="auto">
              <a:spcBef>
                <a:spcPts val="0"/>
              </a:spcBef>
              <a:spcAft>
                <a:spcPts val="0"/>
              </a:spcAft>
              <a:defRPr/>
            </a:pPr>
            <a:endParaRPr lang="fr-FR" sz="800" b="1" spc="304" dirty="0">
              <a:latin typeface="+mn-lt"/>
            </a:endParaRPr>
          </a:p>
        </p:txBody>
      </p:sp>
      <p:pic>
        <p:nvPicPr>
          <p:cNvPr id="2059" name="Picture 20"/>
          <p:cNvPicPr>
            <a:picLocks noChangeAspect="1" noChangeArrowheads="1"/>
          </p:cNvPicPr>
          <p:nvPr/>
        </p:nvPicPr>
        <p:blipFill>
          <a:blip r:embed="rId5" cstate="print"/>
          <a:srcRect/>
          <a:stretch>
            <a:fillRect/>
          </a:stretch>
        </p:blipFill>
        <p:spPr bwMode="auto">
          <a:xfrm>
            <a:off x="7747454" y="3705507"/>
            <a:ext cx="1775821" cy="1366067"/>
          </a:xfrm>
          <a:prstGeom prst="rect">
            <a:avLst/>
          </a:prstGeom>
          <a:solidFill>
            <a:srgbClr val="FFFFFF">
              <a:alpha val="0"/>
            </a:srgbClr>
          </a:solidFill>
          <a:ln w="9525">
            <a:noFill/>
            <a:miter lim="800000"/>
            <a:headEnd/>
            <a:tailEnd/>
          </a:ln>
        </p:spPr>
      </p:pic>
      <p:pic>
        <p:nvPicPr>
          <p:cNvPr id="2063" name="Image 29" descr="issd4.jpg"/>
          <p:cNvPicPr>
            <a:picLocks noChangeAspect="1"/>
          </p:cNvPicPr>
          <p:nvPr/>
        </p:nvPicPr>
        <p:blipFill>
          <a:blip r:embed="rId6" cstate="print"/>
          <a:srcRect/>
          <a:stretch>
            <a:fillRect/>
          </a:stretch>
        </p:blipFill>
        <p:spPr bwMode="auto">
          <a:xfrm>
            <a:off x="7627083" y="5441957"/>
            <a:ext cx="2307313" cy="1357699"/>
          </a:xfrm>
          <a:prstGeom prst="rect">
            <a:avLst/>
          </a:prstGeom>
          <a:noFill/>
          <a:ln w="9525">
            <a:noFill/>
            <a:miter lim="800000"/>
            <a:headEnd/>
            <a:tailEnd/>
          </a:ln>
        </p:spPr>
      </p:pic>
      <p:sp>
        <p:nvSpPr>
          <p:cNvPr id="25" name="ZoneTexte 16"/>
          <p:cNvSpPr txBox="1">
            <a:spLocks noChangeArrowheads="1"/>
          </p:cNvSpPr>
          <p:nvPr/>
        </p:nvSpPr>
        <p:spPr bwMode="auto">
          <a:xfrm>
            <a:off x="6973920" y="6956489"/>
            <a:ext cx="3373409" cy="231977"/>
          </a:xfrm>
          <a:prstGeom prst="rect">
            <a:avLst/>
          </a:prstGeom>
          <a:noFill/>
          <a:ln w="9525">
            <a:noFill/>
            <a:miter lim="800000"/>
            <a:headEnd/>
            <a:tailEnd/>
          </a:ln>
        </p:spPr>
        <p:txBody>
          <a:bodyPr wrap="square" lIns="92573" tIns="46287" rIns="92573" bIns="46287">
            <a:spAutoFit/>
          </a:bodyPr>
          <a:lstStyle/>
          <a:p>
            <a:pPr algn="ctr"/>
            <a:r>
              <a:rPr lang="fr-FR" sz="900" dirty="0"/>
              <a:t>Site Web : </a:t>
            </a:r>
            <a:r>
              <a:rPr lang="fr-FR" sz="900" dirty="0">
                <a:solidFill>
                  <a:srgbClr val="0000FF"/>
                </a:solidFill>
                <a:hlinkClick r:id="rId7"/>
              </a:rPr>
              <a:t>http://isddteach.sdv.univ-paris-diderot.fr/</a:t>
            </a:r>
            <a:endParaRPr lang="fr-FR" sz="900" dirty="0">
              <a:solidFill>
                <a:srgbClr val="0000FF"/>
              </a:solidFill>
            </a:endParaRPr>
          </a:p>
        </p:txBody>
      </p:sp>
      <p:sp>
        <p:nvSpPr>
          <p:cNvPr id="38" name="ZoneTexte 37"/>
          <p:cNvSpPr txBox="1">
            <a:spLocks noChangeArrowheads="1"/>
          </p:cNvSpPr>
          <p:nvPr/>
        </p:nvSpPr>
        <p:spPr bwMode="auto">
          <a:xfrm>
            <a:off x="3722723" y="2318497"/>
            <a:ext cx="2830102" cy="1827930"/>
          </a:xfrm>
          <a:prstGeom prst="rect">
            <a:avLst/>
          </a:prstGeom>
          <a:gradFill rotWithShape="1">
            <a:gsLst>
              <a:gs pos="0">
                <a:srgbClr val="C9B5E8"/>
              </a:gs>
              <a:gs pos="35001">
                <a:srgbClr val="D9CBEE"/>
              </a:gs>
              <a:gs pos="100000">
                <a:srgbClr val="F0EAF9"/>
              </a:gs>
            </a:gsLst>
            <a:lin ang="16200000" scaled="1"/>
          </a:gradFill>
          <a:ln w="9525">
            <a:solidFill>
              <a:srgbClr val="7D60A0"/>
            </a:solidFill>
            <a:miter lim="800000"/>
            <a:headEnd/>
            <a:tailEnd/>
          </a:ln>
          <a:effectLst>
            <a:outerShdw blurRad="63500" dist="20000" dir="5400000" rotWithShape="0">
              <a:srgbClr val="000000">
                <a:alpha val="37999"/>
              </a:srgbClr>
            </a:outerShdw>
          </a:effectLst>
        </p:spPr>
        <p:txBody>
          <a:bodyPr wrap="square" lIns="36446" tIns="36446" rIns="36446" bIns="36446">
            <a:spAutoFit/>
          </a:bodyPr>
          <a:lstStyle/>
          <a:p>
            <a:pPr algn="ctr"/>
            <a:r>
              <a:rPr lang="fr-FR" sz="900" b="1" dirty="0">
                <a:solidFill>
                  <a:srgbClr val="000000"/>
                </a:solidFill>
                <a:latin typeface="Calibri" pitchFamily="34" charset="0"/>
              </a:rPr>
              <a:t>Master Bio-Informatique </a:t>
            </a:r>
          </a:p>
          <a:p>
            <a:pPr algn="ctr"/>
            <a:r>
              <a:rPr lang="fr-FR" sz="900" b="1" dirty="0">
                <a:solidFill>
                  <a:srgbClr val="000000"/>
                </a:solidFill>
                <a:latin typeface="Calibri" pitchFamily="34" charset="0"/>
              </a:rPr>
              <a:t>Parcours « </a:t>
            </a:r>
            <a:r>
              <a:rPr lang="fr-FR" sz="900" b="1" i="1" dirty="0">
                <a:solidFill>
                  <a:srgbClr val="000000"/>
                </a:solidFill>
                <a:latin typeface="Calibri" pitchFamily="34" charset="0"/>
              </a:rPr>
              <a:t> </a:t>
            </a:r>
            <a:r>
              <a:rPr lang="fr-FR" sz="1200" b="1" i="1" dirty="0">
                <a:solidFill>
                  <a:srgbClr val="000000"/>
                </a:solidFill>
                <a:latin typeface="Calibri" pitchFamily="34" charset="0"/>
              </a:rPr>
              <a:t>I</a:t>
            </a:r>
            <a:r>
              <a:rPr lang="fr-FR" sz="900" b="1" i="1" dirty="0">
                <a:solidFill>
                  <a:srgbClr val="000000"/>
                </a:solidFill>
                <a:latin typeface="Calibri" pitchFamily="34" charset="0"/>
              </a:rPr>
              <a:t>n </a:t>
            </a:r>
            <a:r>
              <a:rPr lang="fr-FR" sz="1200" b="1" i="1" dirty="0">
                <a:solidFill>
                  <a:srgbClr val="000000"/>
                </a:solidFill>
                <a:latin typeface="Calibri" pitchFamily="34" charset="0"/>
              </a:rPr>
              <a:t>S</a:t>
            </a:r>
            <a:r>
              <a:rPr lang="fr-FR" sz="900" b="1" i="1" dirty="0">
                <a:solidFill>
                  <a:srgbClr val="000000"/>
                </a:solidFill>
                <a:latin typeface="Calibri" pitchFamily="34" charset="0"/>
              </a:rPr>
              <a:t>ilico </a:t>
            </a:r>
            <a:r>
              <a:rPr lang="fr-FR" sz="1200" b="1" dirty="0">
                <a:solidFill>
                  <a:srgbClr val="000000"/>
                </a:solidFill>
                <a:latin typeface="Calibri" pitchFamily="34" charset="0"/>
              </a:rPr>
              <a:t>D</a:t>
            </a:r>
            <a:r>
              <a:rPr lang="fr-FR" sz="900" b="1" dirty="0">
                <a:solidFill>
                  <a:srgbClr val="000000"/>
                </a:solidFill>
                <a:latin typeface="Calibri" pitchFamily="34" charset="0"/>
              </a:rPr>
              <a:t>rug </a:t>
            </a:r>
            <a:r>
              <a:rPr lang="fr-FR" sz="1200" b="1" dirty="0">
                <a:solidFill>
                  <a:srgbClr val="000000"/>
                </a:solidFill>
                <a:latin typeface="Calibri" pitchFamily="34" charset="0"/>
              </a:rPr>
              <a:t>D</a:t>
            </a:r>
            <a:r>
              <a:rPr lang="fr-FR" sz="900" b="1" dirty="0">
                <a:solidFill>
                  <a:srgbClr val="000000"/>
                </a:solidFill>
                <a:latin typeface="Calibri" pitchFamily="34" charset="0"/>
              </a:rPr>
              <a:t>esign - Macromolécules»</a:t>
            </a:r>
          </a:p>
          <a:p>
            <a:pPr algn="ctr"/>
            <a:r>
              <a:rPr lang="fr-FR" sz="900" b="1" dirty="0">
                <a:solidFill>
                  <a:srgbClr val="000000"/>
                </a:solidFill>
                <a:latin typeface="Calibri" pitchFamily="34" charset="0"/>
              </a:rPr>
              <a:t>Parcours « </a:t>
            </a:r>
            <a:r>
              <a:rPr lang="fr-FR" sz="900" b="1" i="1" dirty="0">
                <a:solidFill>
                  <a:srgbClr val="000000"/>
                </a:solidFill>
                <a:latin typeface="Calibri" pitchFamily="34" charset="0"/>
              </a:rPr>
              <a:t> </a:t>
            </a:r>
            <a:r>
              <a:rPr lang="fr-FR" sz="1200" b="1" i="1" dirty="0">
                <a:solidFill>
                  <a:srgbClr val="000000"/>
                </a:solidFill>
                <a:latin typeface="Calibri" pitchFamily="34" charset="0"/>
              </a:rPr>
              <a:t>I</a:t>
            </a:r>
            <a:r>
              <a:rPr lang="fr-FR" sz="900" b="1" i="1" dirty="0">
                <a:solidFill>
                  <a:srgbClr val="000000"/>
                </a:solidFill>
                <a:latin typeface="Calibri" pitchFamily="34" charset="0"/>
              </a:rPr>
              <a:t>n </a:t>
            </a:r>
            <a:r>
              <a:rPr lang="fr-FR" sz="1200" b="1" i="1" dirty="0">
                <a:solidFill>
                  <a:srgbClr val="000000"/>
                </a:solidFill>
                <a:latin typeface="Calibri" pitchFamily="34" charset="0"/>
              </a:rPr>
              <a:t>S</a:t>
            </a:r>
            <a:r>
              <a:rPr lang="fr-FR" sz="900" b="1" i="1" dirty="0">
                <a:solidFill>
                  <a:srgbClr val="000000"/>
                </a:solidFill>
                <a:latin typeface="Calibri" pitchFamily="34" charset="0"/>
              </a:rPr>
              <a:t>ilico </a:t>
            </a:r>
            <a:r>
              <a:rPr lang="fr-FR" sz="1200" b="1" dirty="0">
                <a:solidFill>
                  <a:srgbClr val="000000"/>
                </a:solidFill>
                <a:latin typeface="Calibri" pitchFamily="34" charset="0"/>
              </a:rPr>
              <a:t>D</a:t>
            </a:r>
            <a:r>
              <a:rPr lang="fr-FR" sz="900" b="1" dirty="0">
                <a:solidFill>
                  <a:srgbClr val="000000"/>
                </a:solidFill>
                <a:latin typeface="Calibri" pitchFamily="34" charset="0"/>
              </a:rPr>
              <a:t>rug </a:t>
            </a:r>
            <a:r>
              <a:rPr lang="fr-FR" sz="1200" b="1" dirty="0">
                <a:solidFill>
                  <a:srgbClr val="000000"/>
                </a:solidFill>
                <a:latin typeface="Calibri" pitchFamily="34" charset="0"/>
              </a:rPr>
              <a:t>D</a:t>
            </a:r>
            <a:r>
              <a:rPr lang="fr-FR" sz="900" b="1" dirty="0">
                <a:solidFill>
                  <a:srgbClr val="000000"/>
                </a:solidFill>
                <a:latin typeface="Calibri" pitchFamily="34" charset="0"/>
              </a:rPr>
              <a:t>esign - Molécules Bioactives»</a:t>
            </a:r>
            <a:endParaRPr lang="fr-FR" sz="900" dirty="0">
              <a:solidFill>
                <a:srgbClr val="000000"/>
              </a:solidFill>
              <a:latin typeface="Calibri" pitchFamily="34" charset="0"/>
            </a:endParaRPr>
          </a:p>
          <a:p>
            <a:pPr algn="ctr"/>
            <a:endParaRPr lang="fr-FR" sz="900" b="1" dirty="0">
              <a:solidFill>
                <a:srgbClr val="000000"/>
              </a:solidFill>
              <a:latin typeface="Calibri" pitchFamily="34" charset="0"/>
            </a:endParaRPr>
          </a:p>
          <a:p>
            <a:pPr algn="ctr"/>
            <a:r>
              <a:rPr lang="fr-FR" sz="900" b="1" dirty="0">
                <a:solidFill>
                  <a:srgbClr val="000000"/>
                </a:solidFill>
                <a:latin typeface="Calibri" pitchFamily="34" charset="0"/>
              </a:rPr>
              <a:t>Université de Paris</a:t>
            </a:r>
          </a:p>
          <a:p>
            <a:pPr algn="ctr"/>
            <a:r>
              <a:rPr lang="fr-FR" sz="900" b="1" dirty="0">
                <a:solidFill>
                  <a:srgbClr val="000000"/>
                </a:solidFill>
                <a:latin typeface="Calibri" pitchFamily="34" charset="0"/>
              </a:rPr>
              <a:t>UFR Sciences du Vivant </a:t>
            </a:r>
          </a:p>
          <a:p>
            <a:pPr algn="ctr"/>
            <a:r>
              <a:rPr lang="fr-FR" sz="900" b="1" dirty="0">
                <a:solidFill>
                  <a:srgbClr val="000000"/>
                </a:solidFill>
                <a:latin typeface="Calibri" pitchFamily="34" charset="0"/>
              </a:rPr>
              <a:t>Bâtiment Lamarck B, Courrier 7113</a:t>
            </a:r>
            <a:endParaRPr lang="fr-FR" sz="900" dirty="0">
              <a:solidFill>
                <a:srgbClr val="000000"/>
              </a:solidFill>
              <a:latin typeface="Calibri" pitchFamily="34" charset="0"/>
            </a:endParaRPr>
          </a:p>
          <a:p>
            <a:pPr algn="ctr"/>
            <a:r>
              <a:rPr lang="fr-FR" sz="900" b="1" dirty="0">
                <a:solidFill>
                  <a:srgbClr val="000000"/>
                </a:solidFill>
                <a:latin typeface="Calibri" pitchFamily="34" charset="0"/>
              </a:rPr>
              <a:t>35 rue Hélène Brion 75205 PARIS CEDEX 13 </a:t>
            </a:r>
          </a:p>
          <a:p>
            <a:pPr algn="ctr"/>
            <a:r>
              <a:rPr lang="fr-FR" sz="900" b="1" dirty="0">
                <a:solidFill>
                  <a:srgbClr val="000000"/>
                </a:solidFill>
                <a:latin typeface="Calibri" pitchFamily="34" charset="0"/>
              </a:rPr>
              <a:t>FRANCE</a:t>
            </a:r>
            <a:endParaRPr lang="fr-FR" sz="900" dirty="0">
              <a:solidFill>
                <a:srgbClr val="000000"/>
              </a:solidFill>
              <a:latin typeface="Calibri" pitchFamily="34" charset="0"/>
            </a:endParaRPr>
          </a:p>
          <a:p>
            <a:r>
              <a:rPr lang="fr-FR" sz="900" b="1" dirty="0">
                <a:solidFill>
                  <a:srgbClr val="000000"/>
                </a:solidFill>
                <a:latin typeface="Calibri" pitchFamily="34" charset="0"/>
              </a:rPr>
              <a:t> </a:t>
            </a:r>
            <a:endParaRPr lang="fr-FR" sz="900" dirty="0">
              <a:solidFill>
                <a:srgbClr val="000000"/>
              </a:solidFill>
              <a:latin typeface="Calibri" pitchFamily="34" charset="0"/>
            </a:endParaRPr>
          </a:p>
          <a:p>
            <a:pPr algn="ctr"/>
            <a:r>
              <a:rPr lang="fr-FR" sz="900" b="1" dirty="0">
                <a:solidFill>
                  <a:srgbClr val="000000"/>
                </a:solidFill>
                <a:latin typeface="Calibri" pitchFamily="34" charset="0"/>
              </a:rPr>
              <a:t>Site  Web : </a:t>
            </a:r>
            <a:r>
              <a:rPr lang="fr-FR" sz="900" dirty="0">
                <a:solidFill>
                  <a:srgbClr val="0000FF"/>
                </a:solidFill>
                <a:hlinkClick r:id="rId7"/>
              </a:rPr>
              <a:t>http://isddteach.sdv.univ-paris-diderot.fr/</a:t>
            </a:r>
            <a:endParaRPr lang="fr-FR" sz="900" dirty="0">
              <a:solidFill>
                <a:srgbClr val="000000"/>
              </a:solidFill>
              <a:latin typeface="Calibri" pitchFamily="34" charset="0"/>
            </a:endParaRPr>
          </a:p>
          <a:p>
            <a:pPr algn="ctr"/>
            <a:r>
              <a:rPr lang="fr-FR" sz="900" b="1" dirty="0">
                <a:solidFill>
                  <a:srgbClr val="0000FF"/>
                </a:solidFill>
                <a:latin typeface="Calibri" pitchFamily="34" charset="0"/>
                <a:hlinkClick r:id="rId8"/>
              </a:rPr>
              <a:t> </a:t>
            </a:r>
            <a:endParaRPr lang="fr-FR" sz="900" dirty="0">
              <a:solidFill>
                <a:srgbClr val="000000"/>
              </a:solidFill>
              <a:latin typeface="Calibri" pitchFamily="34" charset="0"/>
            </a:endParaRPr>
          </a:p>
        </p:txBody>
      </p:sp>
      <p:pic>
        <p:nvPicPr>
          <p:cNvPr id="18" name="Image 17" descr="logo UFI-UIF.jpg"/>
          <p:cNvPicPr>
            <a:picLocks noChangeAspect="1"/>
          </p:cNvPicPr>
          <p:nvPr/>
        </p:nvPicPr>
        <p:blipFill>
          <a:blip r:embed="rId9" cstate="print"/>
          <a:stretch>
            <a:fillRect/>
          </a:stretch>
        </p:blipFill>
        <p:spPr>
          <a:xfrm>
            <a:off x="3820251" y="4507309"/>
            <a:ext cx="2709546" cy="768604"/>
          </a:xfrm>
          <a:prstGeom prst="rect">
            <a:avLst/>
          </a:prstGeom>
        </p:spPr>
      </p:pic>
      <p:sp>
        <p:nvSpPr>
          <p:cNvPr id="19" name="Rectangle 18"/>
          <p:cNvSpPr/>
          <p:nvPr/>
        </p:nvSpPr>
        <p:spPr>
          <a:xfrm>
            <a:off x="3803252" y="5472326"/>
            <a:ext cx="2890922" cy="185811"/>
          </a:xfrm>
          <a:prstGeom prst="rect">
            <a:avLst/>
          </a:prstGeom>
        </p:spPr>
        <p:txBody>
          <a:bodyPr wrap="square" lIns="92573" tIns="46287" rIns="92573" bIns="46287">
            <a:spAutoFit/>
          </a:bodyPr>
          <a:lstStyle/>
          <a:p>
            <a:pPr algn="just">
              <a:buFont typeface="Wingdings" pitchFamily="2" charset="2"/>
              <a:buChar char="§"/>
              <a:defRPr/>
            </a:pPr>
            <a:r>
              <a:rPr lang="en-GB" sz="600" b="1" dirty="0"/>
              <a:t> Participation à la formation </a:t>
            </a:r>
            <a:r>
              <a:rPr lang="en-GB" sz="600" b="1" dirty="0" err="1"/>
              <a:t>d’entreprises</a:t>
            </a:r>
            <a:r>
              <a:rPr lang="en-GB" sz="600" b="1" dirty="0"/>
              <a:t> du </a:t>
            </a:r>
            <a:r>
              <a:rPr lang="en-GB" sz="600" b="1" dirty="0" err="1"/>
              <a:t>secteur</a:t>
            </a:r>
            <a:r>
              <a:rPr lang="en-GB" sz="600" b="1" dirty="0"/>
              <a:t> </a:t>
            </a:r>
            <a:r>
              <a:rPr lang="en-GB" sz="600" b="1" dirty="0" err="1"/>
              <a:t>privé</a:t>
            </a:r>
            <a:endParaRPr lang="en-GB" sz="600" b="1" dirty="0"/>
          </a:p>
        </p:txBody>
      </p:sp>
      <p:pic>
        <p:nvPicPr>
          <p:cNvPr id="21" name="Image 20" descr="logo_servier.jpg"/>
          <p:cNvPicPr>
            <a:picLocks noChangeAspect="1"/>
          </p:cNvPicPr>
          <p:nvPr/>
        </p:nvPicPr>
        <p:blipFill>
          <a:blip r:embed="rId10" cstate="print"/>
          <a:stretch>
            <a:fillRect/>
          </a:stretch>
        </p:blipFill>
        <p:spPr>
          <a:xfrm>
            <a:off x="3887873" y="5807160"/>
            <a:ext cx="691971" cy="428540"/>
          </a:xfrm>
          <a:prstGeom prst="rect">
            <a:avLst/>
          </a:prstGeom>
        </p:spPr>
      </p:pic>
      <p:pic>
        <p:nvPicPr>
          <p:cNvPr id="23" name="Image 22" descr="SANOFI_Logo_vertical 2011_Quadri.jpg"/>
          <p:cNvPicPr>
            <a:picLocks noChangeAspect="1"/>
          </p:cNvPicPr>
          <p:nvPr/>
        </p:nvPicPr>
        <p:blipFill>
          <a:blip r:embed="rId11" cstate="print"/>
          <a:stretch>
            <a:fillRect/>
          </a:stretch>
        </p:blipFill>
        <p:spPr>
          <a:xfrm>
            <a:off x="4860945" y="5815718"/>
            <a:ext cx="540785" cy="432371"/>
          </a:xfrm>
          <a:prstGeom prst="rect">
            <a:avLst/>
          </a:prstGeom>
        </p:spPr>
      </p:pic>
      <p:pic>
        <p:nvPicPr>
          <p:cNvPr id="24" name="Image 23" descr="glpg_logosmall_2.jpg"/>
          <p:cNvPicPr>
            <a:picLocks noChangeAspect="1"/>
          </p:cNvPicPr>
          <p:nvPr/>
        </p:nvPicPr>
        <p:blipFill>
          <a:blip r:embed="rId12" cstate="print"/>
          <a:stretch>
            <a:fillRect/>
          </a:stretch>
        </p:blipFill>
        <p:spPr>
          <a:xfrm>
            <a:off x="3941387" y="6510867"/>
            <a:ext cx="1061179" cy="325757"/>
          </a:xfrm>
          <a:prstGeom prst="rect">
            <a:avLst/>
          </a:prstGeom>
        </p:spPr>
      </p:pic>
      <p:pic>
        <p:nvPicPr>
          <p:cNvPr id="26" name="Image 25" descr="TriposCertStkBK_Lr_2.jpg"/>
          <p:cNvPicPr>
            <a:picLocks noChangeAspect="1"/>
          </p:cNvPicPr>
          <p:nvPr/>
        </p:nvPicPr>
        <p:blipFill>
          <a:blip r:embed="rId13" cstate="print"/>
          <a:stretch>
            <a:fillRect/>
          </a:stretch>
        </p:blipFill>
        <p:spPr>
          <a:xfrm>
            <a:off x="5264881" y="6358587"/>
            <a:ext cx="1104926" cy="607270"/>
          </a:xfrm>
          <a:prstGeom prst="rect">
            <a:avLst/>
          </a:prstGeom>
        </p:spPr>
      </p:pic>
      <p:sp>
        <p:nvSpPr>
          <p:cNvPr id="28" name="Espace réservé de la date 40"/>
          <p:cNvSpPr txBox="1">
            <a:spLocks/>
          </p:cNvSpPr>
          <p:nvPr/>
        </p:nvSpPr>
        <p:spPr>
          <a:xfrm>
            <a:off x="4805611" y="7025624"/>
            <a:ext cx="733770" cy="180045"/>
          </a:xfrm>
          <a:prstGeom prst="rect">
            <a:avLst/>
          </a:prstGeom>
        </p:spPr>
        <p:txBody>
          <a:bodyPr vert="horz" lIns="92573" tIns="46287" rIns="92573" bIns="46287" rtlCol="0" anchor="ctr"/>
          <a:lstStyle/>
          <a:p>
            <a:pPr defTabSz="925741" fontAlgn="auto">
              <a:spcBef>
                <a:spcPts val="0"/>
              </a:spcBef>
              <a:spcAft>
                <a:spcPts val="0"/>
              </a:spcAft>
              <a:defRPr/>
            </a:pPr>
            <a:r>
              <a:rPr lang="fr-FR" sz="600" i="1" dirty="0">
                <a:solidFill>
                  <a:schemeClr val="bg1">
                    <a:lumMod val="75000"/>
                  </a:schemeClr>
                </a:solidFill>
                <a:latin typeface="+mn-lt"/>
              </a:rPr>
              <a:t>C.G-</a:t>
            </a:r>
            <a:fld id="{41D3BD96-B181-4B56-9208-31F54A0E401A}" type="datetime1">
              <a:rPr lang="fr-FR" sz="600" i="1">
                <a:solidFill>
                  <a:schemeClr val="bg1">
                    <a:lumMod val="75000"/>
                  </a:schemeClr>
                </a:solidFill>
                <a:latin typeface="+mn-lt"/>
              </a:rPr>
              <a:pPr defTabSz="925741" fontAlgn="auto">
                <a:spcBef>
                  <a:spcPts val="0"/>
                </a:spcBef>
                <a:spcAft>
                  <a:spcPts val="0"/>
                </a:spcAft>
                <a:defRPr/>
              </a:pPr>
              <a:t>22/01/2020</a:t>
            </a:fld>
            <a:endParaRPr lang="fr-FR" sz="600" i="1" dirty="0">
              <a:solidFill>
                <a:schemeClr val="bg1">
                  <a:lumMod val="75000"/>
                </a:schemeClr>
              </a:solidFill>
              <a:latin typeface="+mn-lt"/>
            </a:endParaRPr>
          </a:p>
        </p:txBody>
      </p:sp>
      <p:pic>
        <p:nvPicPr>
          <p:cNvPr id="27" name="Image 26" descr="logo_ccg.jpg"/>
          <p:cNvPicPr>
            <a:picLocks noChangeAspect="1"/>
          </p:cNvPicPr>
          <p:nvPr/>
        </p:nvPicPr>
        <p:blipFill>
          <a:blip r:embed="rId14" cstate="print"/>
          <a:stretch>
            <a:fillRect/>
          </a:stretch>
        </p:blipFill>
        <p:spPr>
          <a:xfrm>
            <a:off x="5625760" y="5870261"/>
            <a:ext cx="886525" cy="285006"/>
          </a:xfrm>
          <a:prstGeom prst="rect">
            <a:avLst/>
          </a:prstGeom>
        </p:spPr>
      </p:pic>
      <p:sp>
        <p:nvSpPr>
          <p:cNvPr id="29" name="ZoneTexte 28"/>
          <p:cNvSpPr txBox="1"/>
          <p:nvPr/>
        </p:nvSpPr>
        <p:spPr>
          <a:xfrm>
            <a:off x="600660" y="6180403"/>
            <a:ext cx="1855844" cy="709031"/>
          </a:xfrm>
          <a:prstGeom prst="rect">
            <a:avLst/>
          </a:prstGeom>
          <a:noFill/>
        </p:spPr>
        <p:txBody>
          <a:bodyPr wrap="square" lIns="92573" tIns="46287" rIns="92573" bIns="46287" rtlCol="0">
            <a:spAutoFit/>
          </a:bodyPr>
          <a:lstStyle/>
          <a:p>
            <a:r>
              <a:rPr lang="fr-FR" sz="800" b="1" dirty="0">
                <a:solidFill>
                  <a:srgbClr val="0000FF"/>
                </a:solidFill>
                <a:latin typeface="+mn-lt"/>
              </a:rPr>
              <a:t>Partenaires internationaux : </a:t>
            </a:r>
          </a:p>
          <a:p>
            <a:pPr marL="180005"/>
            <a:r>
              <a:rPr lang="fr-FR" sz="800" b="1" dirty="0">
                <a:solidFill>
                  <a:srgbClr val="0000FF"/>
                </a:solidFill>
                <a:latin typeface="+mn-lt"/>
              </a:rPr>
              <a:t>- Université </a:t>
            </a:r>
            <a:r>
              <a:rPr lang="fr-FR" sz="800" b="1" dirty="0" err="1">
                <a:solidFill>
                  <a:srgbClr val="0000FF"/>
                </a:solidFill>
                <a:latin typeface="+mn-lt"/>
              </a:rPr>
              <a:t>Degli</a:t>
            </a:r>
            <a:r>
              <a:rPr lang="fr-FR" sz="800" b="1" dirty="0">
                <a:solidFill>
                  <a:srgbClr val="0000FF"/>
                </a:solidFill>
                <a:latin typeface="+mn-lt"/>
              </a:rPr>
              <a:t> </a:t>
            </a:r>
            <a:r>
              <a:rPr lang="fr-FR" sz="800" b="1" dirty="0" err="1">
                <a:solidFill>
                  <a:srgbClr val="0000FF"/>
                </a:solidFill>
                <a:latin typeface="+mn-lt"/>
              </a:rPr>
              <a:t>Studi</a:t>
            </a:r>
            <a:r>
              <a:rPr lang="fr-FR" sz="800" b="1" dirty="0">
                <a:solidFill>
                  <a:srgbClr val="0000FF"/>
                </a:solidFill>
                <a:latin typeface="+mn-lt"/>
              </a:rPr>
              <a:t> de Milan</a:t>
            </a:r>
          </a:p>
          <a:p>
            <a:pPr marL="180005">
              <a:buFontTx/>
              <a:buChar char="-"/>
            </a:pPr>
            <a:r>
              <a:rPr lang="fr-FR" sz="800" b="1" dirty="0">
                <a:solidFill>
                  <a:srgbClr val="0000FF"/>
                </a:solidFill>
                <a:latin typeface="+mn-lt"/>
              </a:rPr>
              <a:t> Université d’Helsinki</a:t>
            </a:r>
          </a:p>
          <a:p>
            <a:pPr marL="180005">
              <a:buFontTx/>
              <a:buChar char="-"/>
            </a:pPr>
            <a:r>
              <a:rPr lang="fr-FR" sz="800" b="1" dirty="0">
                <a:solidFill>
                  <a:srgbClr val="0000FF"/>
                </a:solidFill>
                <a:latin typeface="+mn-lt"/>
              </a:rPr>
              <a:t> Université de Copenhague</a:t>
            </a:r>
          </a:p>
          <a:p>
            <a:pPr marL="180005"/>
            <a:r>
              <a:rPr lang="fr-FR" sz="800" b="1" dirty="0">
                <a:solidFill>
                  <a:srgbClr val="0000FF"/>
                </a:solidFill>
                <a:latin typeface="+mn-lt"/>
              </a:rPr>
              <a:t>- Université de Barcelone, …</a:t>
            </a:r>
          </a:p>
        </p:txBody>
      </p:sp>
      <p:sp>
        <p:nvSpPr>
          <p:cNvPr id="33" name="Rectangle 32"/>
          <p:cNvSpPr>
            <a:spLocks noChangeAspect="1"/>
          </p:cNvSpPr>
          <p:nvPr/>
        </p:nvSpPr>
        <p:spPr bwMode="auto">
          <a:xfrm>
            <a:off x="7174582" y="3000219"/>
            <a:ext cx="2921566" cy="740766"/>
          </a:xfrm>
          <a:prstGeom prst="rect">
            <a:avLst/>
          </a:prstGeom>
          <a:noFill/>
        </p:spPr>
        <p:txBody>
          <a:bodyPr lIns="0" tIns="0" rIns="0" bIns="0">
            <a:scene3d>
              <a:camera prst="orthographicFront"/>
              <a:lightRig rig="soft" dir="tl">
                <a:rot lat="0" lon="0" rev="0"/>
              </a:lightRig>
            </a:scene3d>
            <a:sp3d contourW="25400" prstMaterial="matte">
              <a:contourClr>
                <a:schemeClr val="accent2">
                  <a:tint val="20000"/>
                </a:schemeClr>
              </a:contourClr>
            </a:sp3d>
          </a:bodyPr>
          <a:lstStyle/>
          <a:p>
            <a:pPr algn="ctr" fontAlgn="auto">
              <a:spcBef>
                <a:spcPts val="0"/>
              </a:spcBef>
              <a:spcAft>
                <a:spcPts val="0"/>
              </a:spcAft>
              <a:defRPr/>
            </a:pPr>
            <a:r>
              <a:rPr lang="fr-FR" sz="1600" b="1" spc="50" dirty="0">
                <a:ln w="11430"/>
                <a:solidFill>
                  <a:srgbClr val="7030A0"/>
                </a:solidFill>
                <a:effectLst>
                  <a:outerShdw blurRad="76200" dist="50800" dir="5400000" algn="tl" rotWithShape="0">
                    <a:srgbClr val="000000">
                      <a:alpha val="65000"/>
                    </a:srgbClr>
                  </a:outerShdw>
                </a:effectLst>
                <a:latin typeface="Arial Black" pitchFamily="34" charset="0"/>
                <a:cs typeface="Arial" pitchFamily="34" charset="0"/>
              </a:rPr>
              <a:t> </a:t>
            </a:r>
          </a:p>
          <a:p>
            <a:pPr algn="ctr" fontAlgn="auto">
              <a:spcBef>
                <a:spcPts val="0"/>
              </a:spcBef>
              <a:spcAft>
                <a:spcPts val="0"/>
              </a:spcAft>
              <a:defRPr/>
            </a:pPr>
            <a:r>
              <a:rPr lang="fr-FR" sz="1600" b="1" spc="50" dirty="0">
                <a:ln w="11430"/>
                <a:solidFill>
                  <a:srgbClr val="7030A0"/>
                </a:solidFill>
                <a:latin typeface="Britannic Bold"/>
                <a:cs typeface="Britannic Bold"/>
              </a:rPr>
              <a:t> </a:t>
            </a:r>
          </a:p>
          <a:p>
            <a:pPr algn="ctr" fontAlgn="auto">
              <a:spcBef>
                <a:spcPts val="0"/>
              </a:spcBef>
              <a:spcAft>
                <a:spcPts val="0"/>
              </a:spcAft>
              <a:defRPr/>
            </a:pPr>
            <a:endParaRPr lang="fr-FR" b="1" spc="50" dirty="0">
              <a:ln w="11430"/>
              <a:solidFill>
                <a:srgbClr val="7030A0"/>
              </a:solidFill>
              <a:latin typeface="Copperplate Gothic Bold"/>
              <a:cs typeface="Arial" pitchFamily="34" charset="0"/>
            </a:endParaRPr>
          </a:p>
          <a:p>
            <a:pPr algn="ctr" fontAlgn="auto">
              <a:spcBef>
                <a:spcPts val="0"/>
              </a:spcBef>
              <a:spcAft>
                <a:spcPts val="0"/>
              </a:spcAft>
              <a:defRPr/>
            </a:pPr>
            <a:r>
              <a:rPr lang="fr-FR" sz="1600" b="1" spc="50" dirty="0">
                <a:ln w="11430"/>
                <a:solidFill>
                  <a:srgbClr val="7030A0"/>
                </a:solidFill>
                <a:effectLst>
                  <a:outerShdw blurRad="76200" dist="50800" dir="5400000" algn="tl" rotWithShape="0">
                    <a:srgbClr val="000000">
                      <a:alpha val="65000"/>
                    </a:srgbClr>
                  </a:outerShdw>
                </a:effectLst>
                <a:latin typeface="Arial Black" pitchFamily="34" charset="0"/>
                <a:cs typeface="Arial" pitchFamily="34" charset="0"/>
              </a:rPr>
              <a:t> </a:t>
            </a:r>
          </a:p>
        </p:txBody>
      </p:sp>
      <p:pic>
        <p:nvPicPr>
          <p:cNvPr id="5" name="Image 4" descr="carte-international-plaquette2015.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6200" y="3201467"/>
            <a:ext cx="3118618" cy="2772756"/>
          </a:xfrm>
          <a:prstGeom prst="rect">
            <a:avLst/>
          </a:prstGeom>
        </p:spPr>
      </p:pic>
      <p:sp>
        <p:nvSpPr>
          <p:cNvPr id="34" name="Rectangle 33"/>
          <p:cNvSpPr/>
          <p:nvPr/>
        </p:nvSpPr>
        <p:spPr>
          <a:xfrm>
            <a:off x="4428" y="4449"/>
            <a:ext cx="3345063" cy="7205663"/>
          </a:xfrm>
          <a:prstGeom prst="rect">
            <a:avLst/>
          </a:prstGeom>
          <a:noFill/>
          <a:ln w="25400">
            <a:solidFill>
              <a:srgbClr val="8F45C7"/>
            </a:solidFill>
          </a:ln>
          <a:effectLst/>
        </p:spPr>
        <p:style>
          <a:lnRef idx="1">
            <a:schemeClr val="accent1"/>
          </a:lnRef>
          <a:fillRef idx="3">
            <a:schemeClr val="accent1"/>
          </a:fillRef>
          <a:effectRef idx="2">
            <a:schemeClr val="accent1"/>
          </a:effectRef>
          <a:fontRef idx="minor">
            <a:schemeClr val="lt1"/>
          </a:fontRef>
        </p:style>
        <p:txBody>
          <a:bodyPr lIns="93552" tIns="46776" rIns="93552" bIns="46776" rtlCol="0" anchor="ctr"/>
          <a:lstStyle/>
          <a:p>
            <a:pPr algn="ctr"/>
            <a:endParaRPr lang="fr-FR"/>
          </a:p>
        </p:txBody>
      </p:sp>
      <p:sp>
        <p:nvSpPr>
          <p:cNvPr id="35" name="Rectangle 34"/>
          <p:cNvSpPr/>
          <p:nvPr/>
        </p:nvSpPr>
        <p:spPr>
          <a:xfrm>
            <a:off x="3398773" y="4449"/>
            <a:ext cx="3386804" cy="7205663"/>
          </a:xfrm>
          <a:prstGeom prst="rect">
            <a:avLst/>
          </a:prstGeom>
          <a:noFill/>
          <a:ln w="25400">
            <a:solidFill>
              <a:srgbClr val="8F45C7"/>
            </a:solidFill>
          </a:ln>
          <a:effectLst/>
        </p:spPr>
        <p:style>
          <a:lnRef idx="1">
            <a:schemeClr val="accent1"/>
          </a:lnRef>
          <a:fillRef idx="3">
            <a:schemeClr val="accent1"/>
          </a:fillRef>
          <a:effectRef idx="2">
            <a:schemeClr val="accent1"/>
          </a:effectRef>
          <a:fontRef idx="minor">
            <a:schemeClr val="lt1"/>
          </a:fontRef>
        </p:style>
        <p:txBody>
          <a:bodyPr lIns="93552" tIns="46776" rIns="93552" bIns="46776" rtlCol="0" anchor="ctr"/>
          <a:lstStyle/>
          <a:p>
            <a:pPr algn="ctr"/>
            <a:endParaRPr lang="fr-FR"/>
          </a:p>
        </p:txBody>
      </p:sp>
      <p:grpSp>
        <p:nvGrpSpPr>
          <p:cNvPr id="32" name="Grouper 31"/>
          <p:cNvGrpSpPr/>
          <p:nvPr/>
        </p:nvGrpSpPr>
        <p:grpSpPr>
          <a:xfrm>
            <a:off x="7366643" y="710312"/>
            <a:ext cx="2408827" cy="965164"/>
            <a:chOff x="7433673" y="640345"/>
            <a:chExt cx="2408827" cy="965164"/>
          </a:xfrm>
        </p:grpSpPr>
        <p:pic>
          <p:nvPicPr>
            <p:cNvPr id="36" name="Image 26" descr="logo_unistra.gif"/>
            <p:cNvPicPr>
              <a:picLocks noChangeAspect="1"/>
            </p:cNvPicPr>
            <p:nvPr/>
          </p:nvPicPr>
          <p:blipFill>
            <a:blip r:embed="rId16" cstate="print"/>
            <a:srcRect/>
            <a:stretch>
              <a:fillRect/>
            </a:stretch>
          </p:blipFill>
          <p:spPr bwMode="auto">
            <a:xfrm>
              <a:off x="7433673" y="640345"/>
              <a:ext cx="1158857" cy="532535"/>
            </a:xfrm>
            <a:prstGeom prst="rect">
              <a:avLst/>
            </a:prstGeom>
            <a:noFill/>
            <a:ln w="9525">
              <a:noFill/>
              <a:miter lim="800000"/>
              <a:headEnd/>
              <a:tailEnd/>
            </a:ln>
          </p:spPr>
        </p:pic>
        <p:pic>
          <p:nvPicPr>
            <p:cNvPr id="39" name="Image 38"/>
            <p:cNvPicPr>
              <a:picLocks noChangeAspect="1"/>
            </p:cNvPicPr>
            <p:nvPr/>
          </p:nvPicPr>
          <p:blipFill>
            <a:blip r:embed="rId17"/>
            <a:stretch>
              <a:fillRect/>
            </a:stretch>
          </p:blipFill>
          <p:spPr>
            <a:xfrm>
              <a:off x="8748569" y="723068"/>
              <a:ext cx="1093931" cy="443607"/>
            </a:xfrm>
            <a:prstGeom prst="rect">
              <a:avLst/>
            </a:prstGeom>
          </p:spPr>
        </p:pic>
        <p:pic>
          <p:nvPicPr>
            <p:cNvPr id="40" name="Picture 2" descr="http://isddteach.sdv.univ-paris-diderot.fr/static/images/logo-UFI2.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70301" y="1145654"/>
              <a:ext cx="756536" cy="459855"/>
            </a:xfrm>
            <a:prstGeom prst="rect">
              <a:avLst/>
            </a:prstGeom>
            <a:noFill/>
            <a:extLst>
              <a:ext uri="{909E8E84-426E-40dd-AFC4-6F175D3DCCD1}">
                <a14:hiddenFill xmlns="" xmlns:a14="http://schemas.microsoft.com/office/drawing/2010/main">
                  <a:solidFill>
                    <a:srgbClr val="FFFFFF"/>
                  </a:solidFill>
                </a14:hiddenFill>
              </a:ext>
            </a:extLst>
          </p:spPr>
        </p:pic>
      </p:grpSp>
      <p:pic>
        <p:nvPicPr>
          <p:cNvPr id="6" name="Image 5">
            <a:extLst>
              <a:ext uri="{FF2B5EF4-FFF2-40B4-BE49-F238E27FC236}">
                <a16:creationId xmlns:a16="http://schemas.microsoft.com/office/drawing/2014/main" id="{C7AE98E0-1FC1-B440-9B6D-0733C18A4D6B}"/>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610293" y="-1853"/>
            <a:ext cx="2100590" cy="658304"/>
          </a:xfrm>
          <a:prstGeom prst="rect">
            <a:avLst/>
          </a:prstGeom>
        </p:spPr>
      </p:pic>
      <p:sp>
        <p:nvSpPr>
          <p:cNvPr id="7" name="ZoneTexte 6">
            <a:extLst>
              <a:ext uri="{FF2B5EF4-FFF2-40B4-BE49-F238E27FC236}">
                <a16:creationId xmlns:a16="http://schemas.microsoft.com/office/drawing/2014/main" id="{903D9822-B05F-6D4D-9837-68600447DC55}"/>
              </a:ext>
            </a:extLst>
          </p:cNvPr>
          <p:cNvSpPr txBox="1"/>
          <p:nvPr/>
        </p:nvSpPr>
        <p:spPr>
          <a:xfrm>
            <a:off x="7107305" y="1798649"/>
            <a:ext cx="3056117" cy="276999"/>
          </a:xfrm>
          <a:prstGeom prst="rect">
            <a:avLst/>
          </a:prstGeom>
          <a:noFill/>
        </p:spPr>
        <p:txBody>
          <a:bodyPr wrap="square" rtlCol="0">
            <a:spAutoFit/>
          </a:bodyPr>
          <a:lstStyle/>
          <a:p>
            <a:r>
              <a:rPr lang="en-US" sz="1200" b="1" spc="50" dirty="0">
                <a:ln w="11430"/>
                <a:solidFill>
                  <a:srgbClr val="911151"/>
                </a:solidFill>
                <a:latin typeface="Arial Rounded MT Bold"/>
                <a:cs typeface="Arial Rounded MT Bold"/>
              </a:rPr>
              <a:t>Master </a:t>
            </a:r>
            <a:r>
              <a:rPr lang="en-US" sz="1200" b="1" spc="50" dirty="0" err="1">
                <a:ln w="11430"/>
                <a:solidFill>
                  <a:srgbClr val="911151"/>
                </a:solidFill>
                <a:latin typeface="Arial Rounded MT Bold"/>
                <a:cs typeface="Arial Rounded MT Bold"/>
              </a:rPr>
              <a:t>Sciences,Technologie,Santé</a:t>
            </a:r>
            <a:endParaRPr lang="fr-FR"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532981" y="15836"/>
            <a:ext cx="3254298" cy="7491019"/>
          </a:xfrm>
          <a:prstGeom prst="rect">
            <a:avLst/>
          </a:prstGeom>
          <a:noFill/>
        </p:spPr>
        <p:txBody>
          <a:bodyPr wrap="square" lIns="36446" tIns="36446" rIns="36446" bIns="36446">
            <a:spAutoFit/>
          </a:bodyPr>
          <a:lstStyle/>
          <a:p>
            <a:pPr>
              <a:defRPr/>
            </a:pPr>
            <a:r>
              <a:rPr lang="fr-FR" sz="900" b="1" dirty="0">
                <a:solidFill>
                  <a:srgbClr val="7030A0"/>
                </a:solidFill>
                <a:latin typeface="Arial Black" pitchFamily="34" charset="0"/>
              </a:rPr>
              <a:t>                           ORGANISATION</a:t>
            </a:r>
            <a:br>
              <a:rPr lang="fr-FR" sz="900" b="1" spc="304" dirty="0">
                <a:solidFill>
                  <a:srgbClr val="911151"/>
                </a:solidFill>
                <a:latin typeface="+mn-lt"/>
              </a:rPr>
            </a:br>
            <a:r>
              <a:rPr lang="en-GB" sz="800" dirty="0">
                <a:latin typeface="+mn-lt"/>
              </a:rPr>
              <a:t> </a:t>
            </a:r>
          </a:p>
          <a:p>
            <a:pPr algn="just">
              <a:defRPr/>
            </a:pPr>
            <a:r>
              <a:rPr lang="en-US" sz="800" dirty="0" err="1">
                <a:latin typeface="+mn-lt"/>
              </a:rPr>
              <a:t>Cette</a:t>
            </a:r>
            <a:r>
              <a:rPr lang="en-US" sz="800" dirty="0">
                <a:latin typeface="+mn-lt"/>
              </a:rPr>
              <a:t> formation </a:t>
            </a:r>
            <a:r>
              <a:rPr lang="en-US" sz="800" b="1" dirty="0" err="1">
                <a:solidFill>
                  <a:srgbClr val="0000FF"/>
                </a:solidFill>
                <a:latin typeface="+mn-lt"/>
              </a:rPr>
              <a:t>à</a:t>
            </a:r>
            <a:r>
              <a:rPr lang="en-US" sz="800" b="1" dirty="0">
                <a:solidFill>
                  <a:srgbClr val="0000FF"/>
                </a:solidFill>
                <a:latin typeface="+mn-lt"/>
              </a:rPr>
              <a:t> </a:t>
            </a:r>
            <a:r>
              <a:rPr lang="en-US" sz="800" b="1" dirty="0" err="1">
                <a:solidFill>
                  <a:srgbClr val="0000FF"/>
                </a:solidFill>
                <a:latin typeface="+mn-lt"/>
              </a:rPr>
              <a:t>visée</a:t>
            </a:r>
            <a:r>
              <a:rPr lang="en-US" sz="800" b="1" dirty="0">
                <a:solidFill>
                  <a:srgbClr val="0000FF"/>
                </a:solidFill>
                <a:latin typeface="+mn-lt"/>
              </a:rPr>
              <a:t> </a:t>
            </a:r>
            <a:r>
              <a:rPr lang="en-US" sz="800" b="1" dirty="0" err="1">
                <a:solidFill>
                  <a:srgbClr val="0000FF"/>
                </a:solidFill>
                <a:latin typeface="+mn-lt"/>
              </a:rPr>
              <a:t>internationale</a:t>
            </a:r>
            <a:r>
              <a:rPr lang="en-US" sz="800" b="1" dirty="0">
                <a:solidFill>
                  <a:srgbClr val="0000FF"/>
                </a:solidFill>
                <a:latin typeface="+mn-lt"/>
              </a:rPr>
              <a:t> </a:t>
            </a:r>
            <a:r>
              <a:rPr lang="en-US" sz="800" dirty="0">
                <a:latin typeface="+mn-lt"/>
              </a:rPr>
              <a:t>repose sur des conventions avec les </a:t>
            </a:r>
            <a:r>
              <a:rPr lang="en-US" sz="800" dirty="0" err="1">
                <a:latin typeface="+mn-lt"/>
              </a:rPr>
              <a:t>universités</a:t>
            </a:r>
            <a:r>
              <a:rPr lang="en-US" sz="800" dirty="0">
                <a:latin typeface="+mn-lt"/>
              </a:rPr>
              <a:t> de Strasbourg et </a:t>
            </a:r>
            <a:r>
              <a:rPr lang="en-US" sz="800" dirty="0" err="1">
                <a:latin typeface="+mn-lt"/>
              </a:rPr>
              <a:t>depuis</a:t>
            </a:r>
            <a:r>
              <a:rPr lang="en-US" sz="800" dirty="0">
                <a:latin typeface="+mn-lt"/>
              </a:rPr>
              <a:t> 2015, sur un </a:t>
            </a:r>
            <a:r>
              <a:rPr lang="en-US" sz="800" b="1" dirty="0">
                <a:solidFill>
                  <a:srgbClr val="0000FF"/>
                </a:solidFill>
                <a:latin typeface="+mn-lt"/>
              </a:rPr>
              <a:t>accord de double </a:t>
            </a:r>
            <a:r>
              <a:rPr lang="en-US" sz="800" b="1" dirty="0" err="1">
                <a:solidFill>
                  <a:srgbClr val="0000FF"/>
                </a:solidFill>
                <a:latin typeface="+mn-lt"/>
              </a:rPr>
              <a:t>diplôme</a:t>
            </a:r>
            <a:r>
              <a:rPr lang="en-US" sz="800" b="1" dirty="0">
                <a:solidFill>
                  <a:srgbClr val="0000FF"/>
                </a:solidFill>
                <a:latin typeface="+mn-lt"/>
              </a:rPr>
              <a:t> avec </a:t>
            </a:r>
            <a:r>
              <a:rPr lang="en-US" sz="800" b="1" dirty="0" err="1">
                <a:solidFill>
                  <a:srgbClr val="0000FF"/>
                </a:solidFill>
                <a:latin typeface="+mn-lt"/>
              </a:rPr>
              <a:t>l’Université</a:t>
            </a:r>
            <a:r>
              <a:rPr lang="en-US" sz="800" b="1" dirty="0">
                <a:solidFill>
                  <a:srgbClr val="0000FF"/>
                </a:solidFill>
                <a:latin typeface="+mn-lt"/>
              </a:rPr>
              <a:t> </a:t>
            </a:r>
            <a:r>
              <a:rPr lang="en-US" sz="800" b="1" dirty="0" err="1">
                <a:solidFill>
                  <a:srgbClr val="0000FF"/>
                </a:solidFill>
                <a:latin typeface="+mn-lt"/>
              </a:rPr>
              <a:t>degli</a:t>
            </a:r>
            <a:r>
              <a:rPr lang="en-US" sz="800" b="1" dirty="0">
                <a:solidFill>
                  <a:srgbClr val="0000FF"/>
                </a:solidFill>
                <a:latin typeface="+mn-lt"/>
              </a:rPr>
              <a:t> </a:t>
            </a:r>
            <a:r>
              <a:rPr lang="en-US" sz="800" b="1" dirty="0" err="1">
                <a:solidFill>
                  <a:srgbClr val="0000FF"/>
                </a:solidFill>
                <a:latin typeface="+mn-lt"/>
              </a:rPr>
              <a:t>Studi</a:t>
            </a:r>
            <a:r>
              <a:rPr lang="en-US" sz="800" b="1" dirty="0">
                <a:solidFill>
                  <a:srgbClr val="0000FF"/>
                </a:solidFill>
                <a:latin typeface="+mn-lt"/>
              </a:rPr>
              <a:t> di Milano </a:t>
            </a:r>
            <a:r>
              <a:rPr lang="en-US" sz="800" dirty="0" err="1">
                <a:latin typeface="+mn-lt"/>
              </a:rPr>
              <a:t>en</a:t>
            </a:r>
            <a:r>
              <a:rPr lang="en-US" sz="800" dirty="0">
                <a:latin typeface="+mn-lt"/>
              </a:rPr>
              <a:t> </a:t>
            </a:r>
            <a:r>
              <a:rPr lang="en-US" sz="800" dirty="0" err="1">
                <a:latin typeface="+mn-lt"/>
              </a:rPr>
              <a:t>Italie</a:t>
            </a:r>
            <a:r>
              <a:rPr lang="en-US" sz="800" dirty="0">
                <a:latin typeface="+mn-lt"/>
              </a:rPr>
              <a:t>.</a:t>
            </a:r>
          </a:p>
          <a:p>
            <a:pPr algn="just">
              <a:defRPr/>
            </a:pPr>
            <a:r>
              <a:rPr lang="fr-FR" sz="800" dirty="0">
                <a:latin typeface="+mn-lt"/>
              </a:rPr>
              <a:t>Elle propose </a:t>
            </a:r>
            <a:r>
              <a:rPr lang="fr-FR" sz="800" b="1" dirty="0">
                <a:solidFill>
                  <a:srgbClr val="0000FF"/>
                </a:solidFill>
                <a:latin typeface="+mn-lt"/>
              </a:rPr>
              <a:t>deux parcours </a:t>
            </a:r>
            <a:r>
              <a:rPr lang="fr-FR" sz="800" dirty="0">
                <a:latin typeface="+mn-lt"/>
              </a:rPr>
              <a:t>complémentaires </a:t>
            </a:r>
            <a:r>
              <a:rPr lang="fr-FR" sz="800" b="1" dirty="0">
                <a:solidFill>
                  <a:srgbClr val="0000FF"/>
                </a:solidFill>
                <a:latin typeface="+mn-lt"/>
              </a:rPr>
              <a:t>incluant</a:t>
            </a:r>
            <a:r>
              <a:rPr lang="fr-FR" sz="800" dirty="0">
                <a:solidFill>
                  <a:srgbClr val="0000FF"/>
                </a:solidFill>
                <a:latin typeface="+mn-lt"/>
              </a:rPr>
              <a:t> </a:t>
            </a:r>
            <a:r>
              <a:rPr lang="fr-FR" sz="800" b="1" dirty="0">
                <a:solidFill>
                  <a:srgbClr val="0000FF"/>
                </a:solidFill>
                <a:latin typeface="+mn-lt"/>
              </a:rPr>
              <a:t>chacun au moins un semestre à l’étranger </a:t>
            </a:r>
            <a:r>
              <a:rPr lang="fr-FR" sz="800" dirty="0">
                <a:latin typeface="+mn-lt"/>
              </a:rPr>
              <a:t>:</a:t>
            </a:r>
          </a:p>
          <a:p>
            <a:pPr algn="just">
              <a:lnSpc>
                <a:spcPct val="80000"/>
              </a:lnSpc>
              <a:defRPr/>
            </a:pPr>
            <a:endParaRPr lang="fr-FR" sz="800" dirty="0">
              <a:latin typeface="+mn-lt"/>
            </a:endParaRPr>
          </a:p>
          <a:p>
            <a:pPr algn="just"/>
            <a:r>
              <a:rPr lang="fr-FR" sz="800" dirty="0">
                <a:latin typeface="+mn-lt"/>
              </a:rPr>
              <a:t>1) </a:t>
            </a:r>
            <a:r>
              <a:rPr lang="fr-FR" sz="800" b="1" dirty="0">
                <a:solidFill>
                  <a:srgbClr val="0000FF"/>
                </a:solidFill>
                <a:latin typeface="+mn-lt"/>
              </a:rPr>
              <a:t>Un parcours ISDD-Macromolécules «Analyse in silico des complexes macromolécules biologiques-médicaments», </a:t>
            </a:r>
            <a:r>
              <a:rPr lang="fr-FR" sz="800" dirty="0">
                <a:latin typeface="+mn-lt"/>
                <a:cs typeface="Arial"/>
              </a:rPr>
              <a:t>orienté dans la modélisation des macromolécules biologiques et de leurs interactions avec les médicaments et autres molécules chimiques. Il forme les étudiants aux approches </a:t>
            </a:r>
            <a:r>
              <a:rPr lang="fr-FR" sz="800" i="1" dirty="0">
                <a:latin typeface="+mn-lt"/>
                <a:cs typeface="Arial"/>
              </a:rPr>
              <a:t>in silico</a:t>
            </a:r>
            <a:r>
              <a:rPr lang="fr-FR" sz="800" dirty="0">
                <a:latin typeface="+mn-lt"/>
                <a:cs typeface="Arial"/>
              </a:rPr>
              <a:t>, telles que la modélisation des structures </a:t>
            </a:r>
            <a:r>
              <a:rPr lang="fr-FR" sz="800" dirty="0" err="1">
                <a:latin typeface="+mn-lt"/>
                <a:cs typeface="Arial"/>
              </a:rPr>
              <a:t>tri-dimensionnelles</a:t>
            </a:r>
            <a:r>
              <a:rPr lang="fr-FR" sz="800" dirty="0">
                <a:latin typeface="+mn-lt"/>
                <a:cs typeface="Arial"/>
              </a:rPr>
              <a:t>, l’analyse de données à la bioinformatique structurale, et aux logiciels de </a:t>
            </a:r>
            <a:r>
              <a:rPr lang="fr-FR" sz="800" dirty="0" err="1">
                <a:latin typeface="+mn-lt"/>
                <a:cs typeface="Arial"/>
              </a:rPr>
              <a:t>docking</a:t>
            </a:r>
            <a:r>
              <a:rPr lang="fr-FR" sz="800" dirty="0">
                <a:latin typeface="+mn-lt"/>
                <a:cs typeface="Arial"/>
              </a:rPr>
              <a:t> et de criblage. </a:t>
            </a:r>
          </a:p>
          <a:p>
            <a:pPr algn="just"/>
            <a:r>
              <a:rPr lang="fr-FR" sz="800" dirty="0">
                <a:latin typeface="+mn-lt"/>
                <a:cs typeface="Arial"/>
              </a:rPr>
              <a:t>Les trois premiers semestres se déroulent à l’université de Paris. Le stage d’initiation à la recherche, en privé ou en académique, est encouragé à l’étranger. </a:t>
            </a:r>
            <a:r>
              <a:rPr lang="fr-FR" sz="800" b="1" dirty="0">
                <a:solidFill>
                  <a:srgbClr val="0000FF"/>
                </a:solidFill>
                <a:latin typeface="+mn-lt"/>
              </a:rPr>
              <a:t>Ce parcours peut être réalisé en alternance</a:t>
            </a:r>
            <a:r>
              <a:rPr lang="fr-FR" sz="800" dirty="0">
                <a:latin typeface="+mn-lt"/>
                <a:cs typeface="Arial"/>
              </a:rPr>
              <a:t>.</a:t>
            </a:r>
          </a:p>
          <a:p>
            <a:pPr algn="just"/>
            <a:endParaRPr lang="fr-FR" sz="800" dirty="0">
              <a:latin typeface="+mn-lt"/>
            </a:endParaRPr>
          </a:p>
          <a:p>
            <a:pPr algn="just"/>
            <a:r>
              <a:rPr lang="fr-FR" sz="800" dirty="0">
                <a:latin typeface="+mn-lt"/>
              </a:rPr>
              <a:t>2) </a:t>
            </a:r>
            <a:r>
              <a:rPr lang="fr-FR" sz="800" b="1" dirty="0">
                <a:solidFill>
                  <a:srgbClr val="0000FF"/>
                </a:solidFill>
                <a:latin typeface="+mn-lt"/>
              </a:rPr>
              <a:t>Un parcours ISDD-Molécules Bioactives «</a:t>
            </a:r>
            <a:r>
              <a:rPr lang="pt-BR" sz="800" b="1" dirty="0">
                <a:solidFill>
                  <a:srgbClr val="0000FF"/>
                </a:solidFill>
                <a:latin typeface="+mn-lt"/>
              </a:rPr>
              <a:t>Design </a:t>
            </a:r>
            <a:r>
              <a:rPr lang="pt-BR" sz="800" b="1" i="1" dirty="0">
                <a:solidFill>
                  <a:srgbClr val="0000FF"/>
                </a:solidFill>
                <a:latin typeface="+mn-lt"/>
              </a:rPr>
              <a:t>in </a:t>
            </a:r>
            <a:r>
              <a:rPr lang="pt-BR" sz="800" b="1" i="1" dirty="0" err="1">
                <a:solidFill>
                  <a:srgbClr val="0000FF"/>
                </a:solidFill>
                <a:latin typeface="+mn-lt"/>
              </a:rPr>
              <a:t>silico</a:t>
            </a:r>
            <a:r>
              <a:rPr lang="pt-BR" sz="800" b="1" dirty="0">
                <a:solidFill>
                  <a:srgbClr val="0000FF"/>
                </a:solidFill>
                <a:latin typeface="+mn-lt"/>
              </a:rPr>
              <a:t> </a:t>
            </a:r>
            <a:r>
              <a:rPr lang="pt-BR" sz="800" b="1" dirty="0" err="1">
                <a:solidFill>
                  <a:srgbClr val="0000FF"/>
                </a:solidFill>
                <a:latin typeface="+mn-lt"/>
              </a:rPr>
              <a:t>des</a:t>
            </a:r>
            <a:r>
              <a:rPr lang="pt-BR" sz="800" b="1" dirty="0">
                <a:solidFill>
                  <a:srgbClr val="0000FF"/>
                </a:solidFill>
                <a:latin typeface="+mn-lt"/>
              </a:rPr>
              <a:t> </a:t>
            </a:r>
            <a:r>
              <a:rPr lang="pt-BR" sz="800" b="1" dirty="0" err="1">
                <a:solidFill>
                  <a:srgbClr val="0000FF"/>
                </a:solidFill>
                <a:latin typeface="+mn-lt"/>
              </a:rPr>
              <a:t>molécules</a:t>
            </a:r>
            <a:r>
              <a:rPr lang="pt-BR" sz="800" b="1" dirty="0">
                <a:solidFill>
                  <a:srgbClr val="0000FF"/>
                </a:solidFill>
                <a:latin typeface="+mn-lt"/>
              </a:rPr>
              <a:t> </a:t>
            </a:r>
            <a:r>
              <a:rPr lang="pt-BR" sz="800" b="1" dirty="0" err="1">
                <a:solidFill>
                  <a:srgbClr val="0000FF"/>
                </a:solidFill>
                <a:latin typeface="+mn-lt"/>
              </a:rPr>
              <a:t>bioactives</a:t>
            </a:r>
            <a:r>
              <a:rPr lang="fr-FR" sz="800" b="1" dirty="0">
                <a:solidFill>
                  <a:srgbClr val="0000FF"/>
                </a:solidFill>
                <a:latin typeface="+mn-lt"/>
              </a:rPr>
              <a:t>»</a:t>
            </a:r>
            <a:r>
              <a:rPr lang="fr-FR" sz="800" dirty="0">
                <a:latin typeface="+mn-lt"/>
              </a:rPr>
              <a:t>, </a:t>
            </a:r>
            <a:r>
              <a:rPr lang="fr-FR" sz="800" dirty="0">
                <a:latin typeface="+mn-lt"/>
                <a:cs typeface="Arial"/>
              </a:rPr>
              <a:t>orienté dans la modélisation des molécules bioactives et la chimie pharmaceutique </a:t>
            </a:r>
            <a:r>
              <a:rPr lang="fr-FR" sz="800" i="1" dirty="0">
                <a:latin typeface="+mn-lt"/>
                <a:cs typeface="Arial"/>
              </a:rPr>
              <a:t>in silico. Il</a:t>
            </a:r>
            <a:r>
              <a:rPr lang="fr-FR" sz="800" dirty="0">
                <a:latin typeface="+mn-lt"/>
                <a:cs typeface="Arial"/>
              </a:rPr>
              <a:t> forme les étudiants aux approches de </a:t>
            </a:r>
            <a:r>
              <a:rPr lang="fr-FR" sz="800" dirty="0" err="1">
                <a:latin typeface="+mn-lt"/>
                <a:cs typeface="Arial"/>
              </a:rPr>
              <a:t>chemoinformatique</a:t>
            </a:r>
            <a:r>
              <a:rPr lang="fr-FR" sz="800" dirty="0">
                <a:latin typeface="+mn-lt"/>
                <a:cs typeface="Arial"/>
              </a:rPr>
              <a:t>, à l’application </a:t>
            </a:r>
            <a:r>
              <a:rPr lang="fr-FR" sz="800" dirty="0">
                <a:latin typeface="+mn-lt"/>
              </a:rPr>
              <a:t>des connaissances en chimie thérapeutique et </a:t>
            </a:r>
            <a:r>
              <a:rPr lang="fr-FR" sz="800" dirty="0" err="1">
                <a:latin typeface="+mn-lt"/>
              </a:rPr>
              <a:t>chemoinformatique</a:t>
            </a:r>
            <a:r>
              <a:rPr lang="fr-FR" sz="800" dirty="0">
                <a:latin typeface="+mn-lt"/>
              </a:rPr>
              <a:t> aux stratégies « Drug Design in silico”</a:t>
            </a:r>
            <a:r>
              <a:rPr lang="en-US" sz="800" dirty="0">
                <a:latin typeface="+mn-lt"/>
              </a:rPr>
              <a:t> et aux </a:t>
            </a:r>
            <a:r>
              <a:rPr lang="fr-FR" sz="800" dirty="0">
                <a:latin typeface="+mn-lt"/>
                <a:cs typeface="Arial"/>
              </a:rPr>
              <a:t> logiciels de </a:t>
            </a:r>
            <a:r>
              <a:rPr lang="fr-FR" sz="800" dirty="0" err="1">
                <a:latin typeface="+mn-lt"/>
                <a:cs typeface="Arial"/>
              </a:rPr>
              <a:t>docking</a:t>
            </a:r>
            <a:r>
              <a:rPr lang="fr-FR" sz="800" dirty="0">
                <a:latin typeface="+mn-lt"/>
                <a:cs typeface="Arial"/>
              </a:rPr>
              <a:t> et de criblage. </a:t>
            </a:r>
            <a:r>
              <a:rPr lang="fr-FR" sz="800" b="1" dirty="0">
                <a:solidFill>
                  <a:srgbClr val="0000FF"/>
                </a:solidFill>
                <a:latin typeface="+mn-lt"/>
              </a:rPr>
              <a:t>Cette spécialité permet, sous certaines conditions, l’obtention de deux diplômes</a:t>
            </a:r>
            <a:r>
              <a:rPr lang="fr-FR" sz="800" dirty="0">
                <a:latin typeface="+mn-lt"/>
              </a:rPr>
              <a:t>, pour les Universités Paris Diderot et de Strasbourg : le Master</a:t>
            </a:r>
            <a:r>
              <a:rPr lang="fr-FR" sz="800" i="1" dirty="0">
                <a:latin typeface="+mn-lt"/>
              </a:rPr>
              <a:t> Bio-Informatique, parcours </a:t>
            </a:r>
            <a:r>
              <a:rPr lang="fr-FR" sz="800" dirty="0">
                <a:latin typeface="+mn-lt"/>
              </a:rPr>
              <a:t>ISDD-</a:t>
            </a:r>
            <a:r>
              <a:rPr lang="pt-BR" sz="800" dirty="0">
                <a:latin typeface="+mn-lt"/>
              </a:rPr>
              <a:t>Design </a:t>
            </a:r>
            <a:r>
              <a:rPr lang="pt-BR" sz="800" i="1" dirty="0">
                <a:latin typeface="+mn-lt"/>
              </a:rPr>
              <a:t>in </a:t>
            </a:r>
            <a:r>
              <a:rPr lang="pt-BR" sz="800" i="1" dirty="0" err="1">
                <a:latin typeface="+mn-lt"/>
              </a:rPr>
              <a:t>silico</a:t>
            </a:r>
            <a:r>
              <a:rPr lang="pt-BR" sz="800" dirty="0">
                <a:latin typeface="+mn-lt"/>
              </a:rPr>
              <a:t> </a:t>
            </a:r>
            <a:r>
              <a:rPr lang="pt-BR" sz="800" dirty="0" err="1">
                <a:latin typeface="+mn-lt"/>
              </a:rPr>
              <a:t>des</a:t>
            </a:r>
            <a:r>
              <a:rPr lang="pt-BR" sz="800" dirty="0">
                <a:latin typeface="+mn-lt"/>
              </a:rPr>
              <a:t> </a:t>
            </a:r>
            <a:r>
              <a:rPr lang="pt-BR" sz="800" dirty="0" err="1">
                <a:latin typeface="+mn-lt"/>
              </a:rPr>
              <a:t>molécules</a:t>
            </a:r>
            <a:r>
              <a:rPr lang="pt-BR" sz="800" dirty="0">
                <a:latin typeface="+mn-lt"/>
              </a:rPr>
              <a:t> </a:t>
            </a:r>
            <a:r>
              <a:rPr lang="pt-BR" sz="800" dirty="0" err="1">
                <a:latin typeface="+mn-lt"/>
              </a:rPr>
              <a:t>bioactives</a:t>
            </a:r>
            <a:r>
              <a:rPr lang="fr-FR" sz="800" dirty="0"/>
              <a:t>,</a:t>
            </a:r>
            <a:r>
              <a:rPr lang="fr-FR" sz="800" i="1" dirty="0">
                <a:latin typeface="+mn-lt"/>
              </a:rPr>
              <a:t> </a:t>
            </a:r>
            <a:r>
              <a:rPr lang="fr-FR" sz="800" dirty="0">
                <a:latin typeface="+mn-lt"/>
              </a:rPr>
              <a:t>et pour l’</a:t>
            </a:r>
            <a:r>
              <a:rPr lang="fr-FR" sz="800" dirty="0" err="1">
                <a:latin typeface="+mn-lt"/>
              </a:rPr>
              <a:t>Università</a:t>
            </a:r>
            <a:r>
              <a:rPr lang="fr-FR" sz="800" dirty="0">
                <a:latin typeface="+mn-lt"/>
              </a:rPr>
              <a:t> </a:t>
            </a:r>
            <a:r>
              <a:rPr lang="fr-FR" sz="800" dirty="0" err="1">
                <a:latin typeface="+mn-lt"/>
              </a:rPr>
              <a:t>degli</a:t>
            </a:r>
            <a:r>
              <a:rPr lang="fr-FR" sz="800" dirty="0">
                <a:latin typeface="+mn-lt"/>
              </a:rPr>
              <a:t> </a:t>
            </a:r>
            <a:r>
              <a:rPr lang="fr-FR" sz="800" dirty="0" err="1">
                <a:latin typeface="+mn-lt"/>
              </a:rPr>
              <a:t>Studi</a:t>
            </a:r>
            <a:r>
              <a:rPr lang="fr-FR" sz="800" dirty="0">
                <a:latin typeface="+mn-lt"/>
              </a:rPr>
              <a:t> di Milano : le </a:t>
            </a:r>
            <a:r>
              <a:rPr lang="fr-FR" sz="800" i="1" dirty="0" err="1">
                <a:latin typeface="+mn-lt"/>
              </a:rPr>
              <a:t>Laurea</a:t>
            </a:r>
            <a:r>
              <a:rPr lang="fr-FR" sz="800" i="1" dirty="0">
                <a:latin typeface="+mn-lt"/>
              </a:rPr>
              <a:t> Magistrale in </a:t>
            </a:r>
            <a:r>
              <a:rPr lang="fr-FR" sz="800" i="1" dirty="0" err="1">
                <a:latin typeface="+mn-lt"/>
              </a:rPr>
              <a:t>Scienze</a:t>
            </a:r>
            <a:r>
              <a:rPr lang="fr-FR" sz="800" i="1" dirty="0">
                <a:latin typeface="+mn-lt"/>
              </a:rPr>
              <a:t> </a:t>
            </a:r>
            <a:r>
              <a:rPr lang="fr-FR" sz="800" i="1" dirty="0" err="1">
                <a:latin typeface="+mn-lt"/>
              </a:rPr>
              <a:t>Chimiche</a:t>
            </a:r>
            <a:r>
              <a:rPr lang="fr-FR" sz="800" dirty="0">
                <a:latin typeface="+mn-lt"/>
              </a:rPr>
              <a:t> </a:t>
            </a:r>
          </a:p>
          <a:p>
            <a:pPr algn="just">
              <a:defRPr/>
            </a:pPr>
            <a:endParaRPr lang="fr-FR" sz="800" dirty="0">
              <a:latin typeface="+mn-lt"/>
            </a:endParaRPr>
          </a:p>
          <a:p>
            <a:pPr algn="just">
              <a:defRPr/>
            </a:pPr>
            <a:endParaRPr lang="fr-FR" sz="800" dirty="0">
              <a:latin typeface="+mn-lt"/>
            </a:endParaRPr>
          </a:p>
          <a:p>
            <a:pPr algn="just" fontAlgn="auto">
              <a:spcBef>
                <a:spcPts val="0"/>
              </a:spcBef>
              <a:spcAft>
                <a:spcPts val="0"/>
              </a:spcAft>
              <a:defRPr/>
            </a:pPr>
            <a:endParaRPr lang="fr-FR" sz="800" dirty="0">
              <a:latin typeface="+mn-lt"/>
            </a:endParaRPr>
          </a:p>
          <a:p>
            <a:pPr algn="just" fontAlgn="auto">
              <a:spcBef>
                <a:spcPts val="0"/>
              </a:spcBef>
              <a:spcAft>
                <a:spcPts val="0"/>
              </a:spcAft>
              <a:defRPr/>
            </a:pPr>
            <a:endParaRPr lang="fr-FR" sz="800" dirty="0">
              <a:latin typeface="+mn-lt"/>
            </a:endParaRPr>
          </a:p>
          <a:p>
            <a:pPr algn="just" fontAlgn="auto">
              <a:spcBef>
                <a:spcPts val="0"/>
              </a:spcBef>
              <a:spcAft>
                <a:spcPts val="0"/>
              </a:spcAft>
              <a:defRPr/>
            </a:pPr>
            <a:endParaRPr lang="en-GB" sz="8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fontAlgn="auto">
              <a:spcBef>
                <a:spcPts val="0"/>
              </a:spcBef>
              <a:spcAft>
                <a:spcPts val="0"/>
              </a:spcAft>
              <a:defRPr/>
            </a:pPr>
            <a:endParaRPr lang="en-GB" sz="900" dirty="0">
              <a:latin typeface="+mn-lt"/>
            </a:endParaRPr>
          </a:p>
          <a:p>
            <a:pPr algn="just">
              <a:defRPr/>
            </a:pPr>
            <a:endParaRPr lang="fr-FR" sz="800" u="sng" dirty="0">
              <a:solidFill>
                <a:srgbClr val="0000FF"/>
              </a:solidFill>
              <a:latin typeface="+mn-lt"/>
            </a:endParaRPr>
          </a:p>
          <a:p>
            <a:pPr algn="just">
              <a:defRPr/>
            </a:pPr>
            <a:endParaRPr lang="fr-FR" sz="800" u="sng" dirty="0">
              <a:solidFill>
                <a:srgbClr val="0000FF"/>
              </a:solidFill>
              <a:latin typeface="+mn-lt"/>
            </a:endParaRPr>
          </a:p>
          <a:p>
            <a:pPr algn="just">
              <a:defRPr/>
            </a:pPr>
            <a:endParaRPr lang="fr-FR" sz="800" b="1" dirty="0">
              <a:solidFill>
                <a:srgbClr val="0000FF"/>
              </a:solidFill>
              <a:latin typeface="+mn-lt"/>
            </a:endParaRPr>
          </a:p>
          <a:p>
            <a:pPr algn="just">
              <a:defRPr/>
            </a:pPr>
            <a:endParaRPr lang="fr-FR" sz="800" b="1" dirty="0">
              <a:solidFill>
                <a:srgbClr val="0000FF"/>
              </a:solidFill>
              <a:latin typeface="+mn-lt"/>
            </a:endParaRPr>
          </a:p>
          <a:p>
            <a:pPr algn="just">
              <a:defRPr/>
            </a:pPr>
            <a:endParaRPr lang="fr-FR" sz="800" b="1" dirty="0">
              <a:solidFill>
                <a:srgbClr val="0000FF"/>
              </a:solidFill>
              <a:latin typeface="+mn-lt"/>
            </a:endParaRPr>
          </a:p>
          <a:p>
            <a:pPr algn="just">
              <a:defRPr/>
            </a:pPr>
            <a:endParaRPr lang="fr-FR" sz="800" b="1" dirty="0">
              <a:solidFill>
                <a:srgbClr val="0000FF"/>
              </a:solidFill>
              <a:latin typeface="+mn-lt"/>
            </a:endParaRPr>
          </a:p>
          <a:p>
            <a:pPr algn="just">
              <a:defRPr/>
            </a:pPr>
            <a:endParaRPr lang="en-GB" sz="800" dirty="0">
              <a:latin typeface="+mn-lt"/>
            </a:endParaRPr>
          </a:p>
          <a:p>
            <a:pPr algn="just">
              <a:defRPr/>
            </a:pPr>
            <a:endParaRPr lang="en-GB" sz="800" dirty="0">
              <a:latin typeface="+mn-lt"/>
            </a:endParaRPr>
          </a:p>
          <a:p>
            <a:pPr marL="173576" indent="-173576" algn="just">
              <a:defRPr/>
            </a:pPr>
            <a:endParaRPr lang="en-GB" sz="800" b="1" dirty="0">
              <a:latin typeface="+mn-lt"/>
            </a:endParaRPr>
          </a:p>
          <a:p>
            <a:pPr algn="just">
              <a:defRPr/>
            </a:pPr>
            <a:endParaRPr lang="en-GB" sz="800" dirty="0">
              <a:latin typeface="+mn-lt"/>
            </a:endParaRPr>
          </a:p>
        </p:txBody>
      </p:sp>
      <p:sp>
        <p:nvSpPr>
          <p:cNvPr id="22" name="ZoneTexte 21"/>
          <p:cNvSpPr txBox="1"/>
          <p:nvPr/>
        </p:nvSpPr>
        <p:spPr>
          <a:xfrm>
            <a:off x="6997700" y="75320"/>
            <a:ext cx="3302000" cy="4643442"/>
          </a:xfrm>
          <a:prstGeom prst="rect">
            <a:avLst/>
          </a:prstGeom>
          <a:noFill/>
        </p:spPr>
        <p:txBody>
          <a:bodyPr wrap="square" lIns="92573" tIns="46287" rIns="92573" bIns="46287" rtlCol="0">
            <a:spAutoFit/>
          </a:bodyPr>
          <a:lstStyle/>
          <a:p>
            <a:pPr fontAlgn="auto">
              <a:spcBef>
                <a:spcPts val="0"/>
              </a:spcBef>
              <a:spcAft>
                <a:spcPts val="0"/>
              </a:spcAft>
              <a:defRPr/>
            </a:pPr>
            <a:r>
              <a:rPr lang="fr-FR" sz="900" b="1" dirty="0">
                <a:solidFill>
                  <a:srgbClr val="7030A0"/>
                </a:solidFill>
                <a:latin typeface="Arial Black" pitchFamily="34" charset="0"/>
              </a:rPr>
              <a:t>                            PROGRAMME</a:t>
            </a:r>
            <a:endParaRPr lang="fr-FR" sz="900" dirty="0">
              <a:solidFill>
                <a:srgbClr val="7030A0"/>
              </a:solidFill>
              <a:latin typeface="Arial Black" pitchFamily="34" charset="0"/>
            </a:endParaRPr>
          </a:p>
          <a:p>
            <a:pPr algn="ctr" fontAlgn="auto">
              <a:spcBef>
                <a:spcPts val="622"/>
              </a:spcBef>
              <a:spcAft>
                <a:spcPts val="0"/>
              </a:spcAft>
              <a:defRPr/>
            </a:pPr>
            <a:r>
              <a:rPr lang="fr-FR" sz="900" b="1" dirty="0">
                <a:solidFill>
                  <a:srgbClr val="002060"/>
                </a:solidFill>
                <a:latin typeface="+mn-lt"/>
              </a:rPr>
              <a:t>PREMIÈRE  ANN</a:t>
            </a:r>
            <a:r>
              <a:rPr lang="fr-FR" sz="900" b="1" dirty="0">
                <a:solidFill>
                  <a:srgbClr val="002060"/>
                </a:solidFill>
                <a:latin typeface="+mn-lt"/>
                <a:cs typeface="Arial"/>
              </a:rPr>
              <a:t>É</a:t>
            </a:r>
            <a:r>
              <a:rPr lang="fr-FR" sz="900" b="1" dirty="0">
                <a:solidFill>
                  <a:srgbClr val="002060"/>
                </a:solidFill>
                <a:latin typeface="+mn-lt"/>
              </a:rPr>
              <a:t>E (M1)</a:t>
            </a:r>
            <a:br>
              <a:rPr lang="fr-FR" sz="900" dirty="0">
                <a:latin typeface="+mn-lt"/>
              </a:rPr>
            </a:br>
            <a:r>
              <a:rPr lang="fr-FR" sz="800" b="1" dirty="0">
                <a:latin typeface="+mn-lt"/>
              </a:rPr>
              <a:t>SEMESTRE 1</a:t>
            </a:r>
          </a:p>
          <a:p>
            <a:pPr algn="ctr" fontAlgn="auto">
              <a:spcBef>
                <a:spcPts val="622"/>
              </a:spcBef>
              <a:spcAft>
                <a:spcPts val="0"/>
              </a:spcAft>
              <a:defRPr/>
            </a:pPr>
            <a:endParaRPr lang="fr-FR" sz="800" b="1" dirty="0">
              <a:latin typeface="+mn-lt"/>
            </a:endParaRPr>
          </a:p>
          <a:p>
            <a:pPr algn="ctr" fontAlgn="auto">
              <a:spcBef>
                <a:spcPts val="608"/>
              </a:spcBef>
              <a:spcAft>
                <a:spcPts val="0"/>
              </a:spcAft>
              <a:defRPr/>
            </a:pPr>
            <a:r>
              <a:rPr lang="fr-FR" sz="800" b="1" dirty="0">
                <a:latin typeface="+mn-lt"/>
              </a:rPr>
              <a:t>  </a:t>
            </a:r>
            <a:endParaRPr lang="fr-FR" sz="600" b="1" dirty="0">
              <a:latin typeface="+mn-lt"/>
            </a:endParaRPr>
          </a:p>
          <a:p>
            <a:pPr algn="ctr">
              <a:spcBef>
                <a:spcPts val="405"/>
              </a:spcBef>
              <a:tabLst>
                <a:tab pos="0" algn="l"/>
              </a:tabLst>
              <a:defRPr/>
            </a:pPr>
            <a:endParaRPr lang="fr-FR" sz="600" dirty="0">
              <a:latin typeface="+mn-lt"/>
            </a:endParaRPr>
          </a:p>
          <a:p>
            <a:pPr algn="ctr">
              <a:spcBef>
                <a:spcPts val="405"/>
              </a:spcBef>
              <a:tabLst>
                <a:tab pos="0" algn="l"/>
              </a:tabLst>
              <a:defRPr/>
            </a:pPr>
            <a:endParaRPr lang="fr-FR" sz="600" dirty="0">
              <a:latin typeface="+mn-lt"/>
            </a:endParaRPr>
          </a:p>
          <a:p>
            <a:pPr algn="ctr">
              <a:spcBef>
                <a:spcPts val="405"/>
              </a:spcBef>
              <a:tabLst>
                <a:tab pos="0" algn="l"/>
              </a:tabLst>
              <a:defRPr/>
            </a:pPr>
            <a:endParaRPr lang="fr-FR" sz="600" dirty="0">
              <a:latin typeface="+mn-lt"/>
            </a:endParaRPr>
          </a:p>
          <a:p>
            <a:pPr algn="ctr">
              <a:spcBef>
                <a:spcPts val="405"/>
              </a:spcBef>
              <a:tabLst>
                <a:tab pos="0" algn="l"/>
              </a:tabLst>
              <a:defRPr/>
            </a:pPr>
            <a:endParaRPr lang="fr-FR" sz="600" dirty="0">
              <a:latin typeface="+mn-lt"/>
            </a:endParaRPr>
          </a:p>
          <a:p>
            <a:pPr algn="ctr" fontAlgn="auto">
              <a:spcBef>
                <a:spcPts val="608"/>
              </a:spcBef>
              <a:spcAft>
                <a:spcPts val="0"/>
              </a:spcAft>
              <a:defRPr/>
            </a:pPr>
            <a:endParaRPr lang="fr-FR" sz="800" b="1" dirty="0">
              <a:latin typeface="+mn-lt"/>
            </a:endParaRPr>
          </a:p>
          <a:p>
            <a:pPr algn="ctr" fontAlgn="auto">
              <a:spcBef>
                <a:spcPts val="600"/>
              </a:spcBef>
              <a:spcAft>
                <a:spcPts val="0"/>
              </a:spcAft>
              <a:defRPr/>
            </a:pPr>
            <a:endParaRPr lang="fr-FR" sz="800" b="1" dirty="0">
              <a:latin typeface="+mn-lt"/>
            </a:endParaRPr>
          </a:p>
          <a:p>
            <a:pPr algn="ctr" fontAlgn="auto">
              <a:spcBef>
                <a:spcPts val="600"/>
              </a:spcBef>
              <a:spcAft>
                <a:spcPts val="0"/>
              </a:spcAft>
              <a:defRPr/>
            </a:pPr>
            <a:r>
              <a:rPr lang="fr-FR" sz="800" b="1" dirty="0">
                <a:latin typeface="+mn-lt"/>
              </a:rPr>
              <a:t>SEMESTRE 2 </a:t>
            </a:r>
            <a:endParaRPr lang="fr-FR" dirty="0"/>
          </a:p>
          <a:p>
            <a:pPr>
              <a:defRPr/>
            </a:pPr>
            <a:endParaRPr dirty="0"/>
          </a:p>
          <a:p>
            <a:pPr>
              <a:defRPr/>
            </a:pPr>
            <a:endParaRPr lang="fr-FR" sz="800" dirty="0">
              <a:latin typeface="+mn-lt"/>
            </a:endParaRPr>
          </a:p>
          <a:p>
            <a:pPr>
              <a:defRPr/>
            </a:pPr>
            <a:endParaRPr lang="fr-FR" sz="800" dirty="0">
              <a:latin typeface="+mn-lt"/>
            </a:endParaRPr>
          </a:p>
          <a:p>
            <a:pPr algn="ctr" fontAlgn="auto">
              <a:spcBef>
                <a:spcPts val="608"/>
              </a:spcBef>
              <a:spcAft>
                <a:spcPts val="0"/>
              </a:spcAft>
              <a:defRPr/>
            </a:pPr>
            <a:endParaRPr lang="fr-FR" sz="900" b="1" dirty="0">
              <a:solidFill>
                <a:srgbClr val="002060"/>
              </a:solidFill>
              <a:latin typeface="+mn-lt"/>
            </a:endParaRPr>
          </a:p>
          <a:p>
            <a:pPr algn="ctr" fontAlgn="auto">
              <a:spcBef>
                <a:spcPts val="608"/>
              </a:spcBef>
              <a:spcAft>
                <a:spcPts val="0"/>
              </a:spcAft>
              <a:defRPr/>
            </a:pPr>
            <a:endParaRPr lang="fr-FR" sz="900" b="1" dirty="0">
              <a:solidFill>
                <a:srgbClr val="002060"/>
              </a:solidFill>
              <a:latin typeface="+mn-lt"/>
            </a:endParaRPr>
          </a:p>
          <a:p>
            <a:pPr algn="ctr" fontAlgn="auto">
              <a:spcBef>
                <a:spcPts val="622"/>
              </a:spcBef>
              <a:spcAft>
                <a:spcPts val="0"/>
              </a:spcAft>
              <a:defRPr/>
            </a:pPr>
            <a:endParaRPr lang="fr-FR" sz="900" b="1" dirty="0">
              <a:solidFill>
                <a:srgbClr val="002060"/>
              </a:solidFill>
              <a:latin typeface="+mn-lt"/>
            </a:endParaRPr>
          </a:p>
          <a:p>
            <a:pPr algn="ctr" fontAlgn="auto">
              <a:spcBef>
                <a:spcPts val="622"/>
              </a:spcBef>
              <a:spcAft>
                <a:spcPts val="0"/>
              </a:spcAft>
              <a:defRPr/>
            </a:pPr>
            <a:r>
              <a:rPr lang="fr-FR" sz="900" b="1" dirty="0">
                <a:solidFill>
                  <a:srgbClr val="002060"/>
                </a:solidFill>
                <a:latin typeface="+mn-lt"/>
              </a:rPr>
              <a:t>DEUXIÈME ANN</a:t>
            </a:r>
            <a:r>
              <a:rPr lang="fr-FR" sz="900" b="1" dirty="0">
                <a:solidFill>
                  <a:srgbClr val="002060"/>
                </a:solidFill>
                <a:latin typeface="+mn-lt"/>
                <a:cs typeface="Arial"/>
              </a:rPr>
              <a:t>É</a:t>
            </a:r>
            <a:r>
              <a:rPr lang="fr-FR" sz="900" b="1" dirty="0">
                <a:solidFill>
                  <a:srgbClr val="002060"/>
                </a:solidFill>
                <a:latin typeface="+mn-lt"/>
              </a:rPr>
              <a:t>E (M2)</a:t>
            </a:r>
          </a:p>
          <a:p>
            <a:pPr algn="ctr" fontAlgn="auto">
              <a:spcBef>
                <a:spcPts val="0"/>
              </a:spcBef>
              <a:spcAft>
                <a:spcPts val="0"/>
              </a:spcAft>
              <a:defRPr/>
            </a:pPr>
            <a:r>
              <a:rPr lang="fr-FR" sz="800" b="1" dirty="0">
                <a:latin typeface="+mn-lt"/>
              </a:rPr>
              <a:t>SEMESTRE  3 (commun aux 2 parcours)</a:t>
            </a:r>
          </a:p>
          <a:p>
            <a:pPr algn="ctr" fontAlgn="auto">
              <a:spcBef>
                <a:spcPts val="405"/>
              </a:spcBef>
              <a:spcAft>
                <a:spcPts val="0"/>
              </a:spcAft>
              <a:defRPr/>
            </a:pPr>
            <a:r>
              <a:rPr lang="fr-FR" sz="800" b="1" dirty="0">
                <a:latin typeface="+mn-lt"/>
              </a:rPr>
              <a:t> </a:t>
            </a:r>
            <a:r>
              <a:rPr lang="fr-FR" sz="700" b="1" dirty="0">
                <a:latin typeface="+mn-lt"/>
              </a:rPr>
              <a:t>DRUG DESIGN, DATA ANALYSIS  &amp; CRIBLAGE IN SILICO  </a:t>
            </a:r>
          </a:p>
          <a:p>
            <a:pPr marL="0" lvl="2">
              <a:spcBef>
                <a:spcPts val="203"/>
              </a:spcBef>
              <a:defRPr/>
            </a:pPr>
            <a:r>
              <a:rPr lang="fr-FR" sz="700" dirty="0">
                <a:latin typeface="+mn-lt"/>
              </a:rPr>
              <a:t>-  UE Analyse de données en Drug Design (8 ECTS)</a:t>
            </a:r>
          </a:p>
          <a:p>
            <a:pPr marL="0" lvl="2">
              <a:defRPr/>
            </a:pPr>
            <a:r>
              <a:rPr lang="fr-FR" sz="700" dirty="0">
                <a:solidFill>
                  <a:srgbClr val="000000"/>
                </a:solidFill>
                <a:latin typeface="+mn-lt"/>
              </a:rPr>
              <a:t>-  UE Analyse et dynamique moléculaire &amp; Drug Design </a:t>
            </a:r>
            <a:r>
              <a:rPr lang="fr-FR" sz="700" dirty="0">
                <a:latin typeface="+mn-lt"/>
              </a:rPr>
              <a:t>(7 ECTS)</a:t>
            </a:r>
          </a:p>
          <a:p>
            <a:pPr marL="0" lvl="2">
              <a:defRPr/>
            </a:pPr>
            <a:r>
              <a:rPr lang="fr-FR" sz="700" dirty="0">
                <a:latin typeface="+mn-lt"/>
              </a:rPr>
              <a:t>-  UE </a:t>
            </a:r>
            <a:r>
              <a:rPr lang="en-US" sz="700" dirty="0" err="1">
                <a:latin typeface="+mn-lt"/>
              </a:rPr>
              <a:t>Criblage</a:t>
            </a:r>
            <a:r>
              <a:rPr lang="en-US" sz="700" dirty="0">
                <a:latin typeface="+mn-lt"/>
              </a:rPr>
              <a:t> haut </a:t>
            </a:r>
            <a:r>
              <a:rPr lang="en-US" sz="700" dirty="0" err="1">
                <a:latin typeface="+mn-lt"/>
              </a:rPr>
              <a:t>débit</a:t>
            </a:r>
            <a:r>
              <a:rPr lang="en-US" sz="700" dirty="0">
                <a:latin typeface="+mn-lt"/>
              </a:rPr>
              <a:t> </a:t>
            </a:r>
            <a:r>
              <a:rPr lang="en-US" sz="700" dirty="0">
                <a:solidFill>
                  <a:srgbClr val="0000FF"/>
                </a:solidFill>
                <a:latin typeface="+mn-lt"/>
              </a:rPr>
              <a:t>: "Structure and ligand based”</a:t>
            </a:r>
            <a:r>
              <a:rPr lang="en-US" sz="700" dirty="0">
                <a:solidFill>
                  <a:srgbClr val="0000FF"/>
                </a:solidFill>
              </a:rPr>
              <a:t>*</a:t>
            </a:r>
            <a:r>
              <a:rPr lang="en-US" sz="700" dirty="0">
                <a:latin typeface="+mn-lt"/>
              </a:rPr>
              <a:t> </a:t>
            </a:r>
            <a:r>
              <a:rPr lang="fr-FR" sz="700" dirty="0">
                <a:latin typeface="+mn-lt"/>
              </a:rPr>
              <a:t>(5 ECTS)</a:t>
            </a:r>
          </a:p>
          <a:p>
            <a:pPr marL="0" lvl="2">
              <a:defRPr/>
            </a:pPr>
            <a:r>
              <a:rPr lang="fr-FR" sz="700" dirty="0">
                <a:solidFill>
                  <a:srgbClr val="000000"/>
                </a:solidFill>
                <a:latin typeface="+mn-lt"/>
              </a:rPr>
              <a:t>-  UE Analyse de l’espace des macromolécules </a:t>
            </a:r>
            <a:r>
              <a:rPr lang="fr-FR" sz="700" dirty="0">
                <a:latin typeface="+mn-lt"/>
              </a:rPr>
              <a:t>(4 ECTS) </a:t>
            </a:r>
          </a:p>
          <a:p>
            <a:pPr marL="0" lvl="2">
              <a:buFontTx/>
              <a:buChar char="-"/>
              <a:defRPr/>
            </a:pPr>
            <a:r>
              <a:rPr lang="fr-FR" sz="700" dirty="0">
                <a:latin typeface="+mn-lt"/>
              </a:rPr>
              <a:t>  UE</a:t>
            </a:r>
            <a:r>
              <a:rPr lang="en-US" sz="700" dirty="0">
                <a:latin typeface="+mn-lt"/>
              </a:rPr>
              <a:t> </a:t>
            </a:r>
            <a:r>
              <a:rPr lang="en-US" sz="700" dirty="0" err="1">
                <a:latin typeface="+mn-lt"/>
              </a:rPr>
              <a:t>Préparation</a:t>
            </a:r>
            <a:r>
              <a:rPr lang="en-US" sz="700" dirty="0">
                <a:latin typeface="+mn-lt"/>
              </a:rPr>
              <a:t> </a:t>
            </a:r>
            <a:r>
              <a:rPr lang="en-US" sz="700" dirty="0" err="1">
                <a:latin typeface="+mn-lt"/>
              </a:rPr>
              <a:t>à</a:t>
            </a:r>
            <a:r>
              <a:rPr lang="en-US" sz="700" dirty="0">
                <a:latin typeface="+mn-lt"/>
              </a:rPr>
              <a:t> la </a:t>
            </a:r>
            <a:r>
              <a:rPr lang="en-US" sz="700" dirty="0" err="1">
                <a:latin typeface="+mn-lt"/>
              </a:rPr>
              <a:t>recherche</a:t>
            </a:r>
            <a:r>
              <a:rPr lang="en-US" sz="700" dirty="0">
                <a:latin typeface="+mn-lt"/>
              </a:rPr>
              <a:t> en Drug Design</a:t>
            </a:r>
            <a:r>
              <a:rPr lang="fr-FR" sz="700" dirty="0">
                <a:latin typeface="+mn-lt"/>
              </a:rPr>
              <a:t> (6 ECTS)</a:t>
            </a:r>
          </a:p>
          <a:p>
            <a:pPr marL="0" lvl="2">
              <a:defRPr/>
            </a:pPr>
            <a:endParaRPr lang="fr-FR" sz="600" dirty="0">
              <a:latin typeface="+mn-lt"/>
            </a:endParaRPr>
          </a:p>
        </p:txBody>
      </p:sp>
      <p:graphicFrame>
        <p:nvGraphicFramePr>
          <p:cNvPr id="23" name="Tableau 22"/>
          <p:cNvGraphicFramePr>
            <a:graphicFrameLocks noGrp="1"/>
          </p:cNvGraphicFramePr>
          <p:nvPr>
            <p:extLst>
              <p:ext uri="{D42A27DB-BD31-4B8C-83A1-F6EECF244321}">
                <p14:modId xmlns:p14="http://schemas.microsoft.com/office/powerpoint/2010/main" val="3419791477"/>
              </p:ext>
            </p:extLst>
          </p:nvPr>
        </p:nvGraphicFramePr>
        <p:xfrm>
          <a:off x="7025537" y="4722471"/>
          <a:ext cx="3189364" cy="501067"/>
        </p:xfrm>
        <a:graphic>
          <a:graphicData uri="http://schemas.openxmlformats.org/drawingml/2006/table">
            <a:tbl>
              <a:tblPr firstRow="1" bandRow="1">
                <a:tableStyleId>{5C22544A-7EE6-4342-B048-85BDC9FD1C3A}</a:tableStyleId>
              </a:tblPr>
              <a:tblGrid>
                <a:gridCol w="1559469">
                  <a:extLst>
                    <a:ext uri="{9D8B030D-6E8A-4147-A177-3AD203B41FA5}">
                      <a16:colId xmlns:a16="http://schemas.microsoft.com/office/drawing/2014/main" val="20000"/>
                    </a:ext>
                  </a:extLst>
                </a:gridCol>
                <a:gridCol w="1629895">
                  <a:extLst>
                    <a:ext uri="{9D8B030D-6E8A-4147-A177-3AD203B41FA5}">
                      <a16:colId xmlns:a16="http://schemas.microsoft.com/office/drawing/2014/main" val="20001"/>
                    </a:ext>
                  </a:extLst>
                </a:gridCol>
              </a:tblGrid>
              <a:tr h="5010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800" b="0" i="0" dirty="0">
                          <a:solidFill>
                            <a:schemeClr val="tx1"/>
                          </a:solidFill>
                          <a:latin typeface="+mn-lt"/>
                        </a:rPr>
                        <a:t>- Stage</a:t>
                      </a:r>
                      <a:r>
                        <a:rPr lang="fr-FR" sz="800" b="0" i="0" baseline="0" dirty="0">
                          <a:solidFill>
                            <a:schemeClr val="tx1"/>
                          </a:solidFill>
                          <a:latin typeface="+mn-lt"/>
                        </a:rPr>
                        <a:t> dans le privé ou académique, international ou non</a:t>
                      </a:r>
                    </a:p>
                  </a:txBody>
                  <a:tcPr marL="0" marR="0" marT="48038" marB="48038">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800" b="0" dirty="0">
                          <a:solidFill>
                            <a:schemeClr val="tx1"/>
                          </a:solidFill>
                          <a:latin typeface="+mn-lt"/>
                        </a:rPr>
                        <a:t>Stage</a:t>
                      </a:r>
                      <a:r>
                        <a:rPr lang="fr-FR" sz="800" b="0" baseline="0" dirty="0">
                          <a:solidFill>
                            <a:schemeClr val="tx1"/>
                          </a:solidFill>
                          <a:latin typeface="+mn-lt"/>
                        </a:rPr>
                        <a:t> en laboratoires académiques ou privé, internationale ou en France</a:t>
                      </a:r>
                      <a:endParaRPr lang="fr-FR" sz="800" b="0" dirty="0"/>
                    </a:p>
                  </a:txBody>
                  <a:tcPr marL="0" marR="0" marT="48038" marB="48038">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bl>
          </a:graphicData>
        </a:graphic>
      </p:graphicFrame>
      <p:sp>
        <p:nvSpPr>
          <p:cNvPr id="25" name="ZoneTexte 24"/>
          <p:cNvSpPr txBox="1"/>
          <p:nvPr/>
        </p:nvSpPr>
        <p:spPr>
          <a:xfrm>
            <a:off x="31750" y="71441"/>
            <a:ext cx="3407282" cy="5337359"/>
          </a:xfrm>
          <a:prstGeom prst="rect">
            <a:avLst/>
          </a:prstGeom>
          <a:noFill/>
        </p:spPr>
        <p:txBody>
          <a:bodyPr wrap="square" lIns="0" tIns="0" rIns="0" bIns="0">
            <a:spAutoFit/>
          </a:bodyPr>
          <a:lstStyle/>
          <a:p>
            <a:pPr>
              <a:spcBef>
                <a:spcPts val="0"/>
              </a:spcBef>
              <a:defRPr/>
            </a:pPr>
            <a:r>
              <a:rPr lang="fr-FR" sz="900" b="1" dirty="0">
                <a:solidFill>
                  <a:srgbClr val="7030A0"/>
                </a:solidFill>
                <a:latin typeface="Arial Black" pitchFamily="34" charset="0"/>
                <a:cs typeface="Arial" pitchFamily="34" charset="0"/>
              </a:rPr>
              <a:t>                            OBJECTIF</a:t>
            </a:r>
          </a:p>
          <a:p>
            <a:pPr>
              <a:spcBef>
                <a:spcPts val="0"/>
              </a:spcBef>
              <a:defRPr/>
            </a:pPr>
            <a:endParaRPr lang="fr-FR" sz="800" dirty="0">
              <a:latin typeface="+mn-lt"/>
            </a:endParaRPr>
          </a:p>
          <a:p>
            <a:pPr algn="just">
              <a:defRPr/>
            </a:pPr>
            <a:r>
              <a:rPr lang="fr-FR" sz="800" dirty="0">
                <a:latin typeface="+mn-lt"/>
              </a:rPr>
              <a:t>Les parcours ISDD «</a:t>
            </a:r>
            <a:r>
              <a:rPr lang="fr-FR" sz="800" i="1" dirty="0">
                <a:latin typeface="+mn-lt"/>
              </a:rPr>
              <a:t>in silico </a:t>
            </a:r>
            <a:r>
              <a:rPr lang="fr-FR" sz="800" dirty="0">
                <a:latin typeface="+mn-lt"/>
              </a:rPr>
              <a:t>Drug Design» du master Bio-Informatique, forment ses étudiants à la modélisation des futurs médicaments à l'aide des approches </a:t>
            </a:r>
            <a:r>
              <a:rPr lang="fr-FR" sz="800" b="1" i="1" dirty="0">
                <a:solidFill>
                  <a:srgbClr val="0000FF"/>
                </a:solidFill>
                <a:latin typeface="+mn-lt"/>
              </a:rPr>
              <a:t>in silico (assistées par ordinateur)</a:t>
            </a:r>
            <a:r>
              <a:rPr lang="fr-FR" sz="800" dirty="0">
                <a:latin typeface="+mn-lt"/>
              </a:rPr>
              <a:t>, pour améliorer le </a:t>
            </a:r>
            <a:r>
              <a:rPr lang="fr-FR" sz="800" b="1" dirty="0">
                <a:solidFill>
                  <a:srgbClr val="0000FF"/>
                </a:solidFill>
                <a:latin typeface="+mn-lt"/>
              </a:rPr>
              <a:t>processus de recherche de nouvelles molécules thérapeutiques.</a:t>
            </a:r>
          </a:p>
          <a:p>
            <a:pPr algn="just">
              <a:defRPr/>
            </a:pPr>
            <a:endParaRPr lang="fr-FR" sz="800" dirty="0">
              <a:latin typeface="+mn-lt"/>
            </a:endParaRPr>
          </a:p>
          <a:p>
            <a:pPr algn="just">
              <a:defRPr/>
            </a:pPr>
            <a:r>
              <a:rPr lang="fr-FR" sz="800" dirty="0">
                <a:latin typeface="+mn-lt"/>
              </a:rPr>
              <a:t>La clé de voûte de ce programme est </a:t>
            </a:r>
            <a:r>
              <a:rPr lang="fr-FR" sz="800" b="1" i="1" dirty="0">
                <a:solidFill>
                  <a:srgbClr val="0000FF"/>
                </a:solidFill>
                <a:latin typeface="+mn-lt"/>
              </a:rPr>
              <a:t>l’interdisciplinarité</a:t>
            </a:r>
            <a:r>
              <a:rPr lang="fr-FR" sz="800" dirty="0">
                <a:solidFill>
                  <a:srgbClr val="0000FF"/>
                </a:solidFill>
                <a:latin typeface="+mn-lt"/>
              </a:rPr>
              <a:t> </a:t>
            </a:r>
            <a:r>
              <a:rPr lang="fr-FR" sz="800" dirty="0">
                <a:latin typeface="+mn-lt"/>
              </a:rPr>
              <a:t>: Il offre aux étudiants une formation en chimie (molécules chimiques), en biochimie (biologie structurale et cibles thérapeutiques) et dans les approches </a:t>
            </a:r>
            <a:r>
              <a:rPr lang="fr-FR" sz="800" i="1" dirty="0">
                <a:latin typeface="+mn-lt"/>
              </a:rPr>
              <a:t>in silico</a:t>
            </a:r>
            <a:r>
              <a:rPr lang="fr-FR" sz="800" dirty="0">
                <a:latin typeface="+mn-lt"/>
              </a:rPr>
              <a:t> (</a:t>
            </a:r>
            <a:r>
              <a:rPr lang="fr-FR" sz="800" dirty="0" err="1">
                <a:latin typeface="+mn-lt"/>
              </a:rPr>
              <a:t>chemoinformatique</a:t>
            </a:r>
            <a:r>
              <a:rPr lang="fr-FR" sz="800" dirty="0">
                <a:latin typeface="+mn-lt"/>
              </a:rPr>
              <a:t>, bioinformatique, programmation, </a:t>
            </a:r>
            <a:r>
              <a:rPr lang="fr-FR" sz="800" dirty="0" err="1">
                <a:latin typeface="+mn-lt"/>
              </a:rPr>
              <a:t>biostatistique</a:t>
            </a:r>
            <a:r>
              <a:rPr lang="fr-FR" sz="800" dirty="0">
                <a:latin typeface="+mn-lt"/>
              </a:rPr>
              <a:t>, dynamique moléculaire, criblage virtuel, </a:t>
            </a:r>
            <a:r>
              <a:rPr lang="fr-FR" sz="800" dirty="0" err="1">
                <a:latin typeface="+mn-lt"/>
              </a:rPr>
              <a:t>docking</a:t>
            </a:r>
            <a:r>
              <a:rPr lang="fr-FR" sz="800" dirty="0">
                <a:latin typeface="+mn-lt"/>
              </a:rPr>
              <a:t>,..).</a:t>
            </a:r>
          </a:p>
          <a:p>
            <a:pPr algn="just">
              <a:defRPr/>
            </a:pPr>
            <a:endParaRPr lang="fr-FR" sz="800" dirty="0">
              <a:latin typeface="+mn-lt"/>
            </a:endParaRPr>
          </a:p>
          <a:p>
            <a:pPr algn="just">
              <a:defRPr/>
            </a:pPr>
            <a:r>
              <a:rPr lang="fr-FR" sz="800" dirty="0">
                <a:latin typeface="+mn-lt"/>
              </a:rPr>
              <a:t>L’interdisciplinarité de ces parcours s'appuie sur des masters d'excellence de plusieurs universités françaises et européennes (Université de Strasbourg, de Paris Diderot, de Paris Descartes et de Milan), et des équipes de recherche reconnues du domaines et des interventions de spécialistes internationaux de différents pays.</a:t>
            </a:r>
          </a:p>
          <a:p>
            <a:pPr algn="just">
              <a:defRPr/>
            </a:pPr>
            <a:endParaRPr lang="en-GB" sz="900" dirty="0">
              <a:solidFill>
                <a:srgbClr val="7030A0"/>
              </a:solidFill>
              <a:latin typeface="Arial Black" pitchFamily="34" charset="0"/>
            </a:endParaRPr>
          </a:p>
          <a:p>
            <a:pPr algn="ctr">
              <a:defRPr/>
            </a:pPr>
            <a:r>
              <a:rPr lang="fr-FR" sz="900" b="1" dirty="0">
                <a:solidFill>
                  <a:srgbClr val="7030A0"/>
                </a:solidFill>
                <a:latin typeface="Arial Black" pitchFamily="34" charset="0"/>
              </a:rPr>
              <a:t>CONDITIONS D’ADMISSION</a:t>
            </a:r>
          </a:p>
          <a:p>
            <a:pPr>
              <a:defRPr/>
            </a:pPr>
            <a:endParaRPr lang="fr-FR" sz="800" b="1" spc="304" dirty="0">
              <a:solidFill>
                <a:srgbClr val="911151"/>
              </a:solidFill>
            </a:endParaRPr>
          </a:p>
          <a:p>
            <a:pPr algn="just"/>
            <a:r>
              <a:rPr lang="fr-FR" sz="800" b="1" dirty="0">
                <a:latin typeface="+mn-lt"/>
                <a:cs typeface="Arial"/>
              </a:rPr>
              <a:t>Filières de recrutement des étudiants très diversifiées </a:t>
            </a:r>
            <a:r>
              <a:rPr lang="fr-FR" sz="800" dirty="0">
                <a:latin typeface="+mn-lt"/>
                <a:cs typeface="Arial"/>
              </a:rPr>
              <a:t>: biochimistes, chimistes </a:t>
            </a:r>
            <a:r>
              <a:rPr lang="fr-FR" sz="800" dirty="0" err="1">
                <a:latin typeface="+mn-lt"/>
                <a:cs typeface="Arial"/>
              </a:rPr>
              <a:t>bioinformaticiens</a:t>
            </a:r>
            <a:r>
              <a:rPr lang="fr-FR" sz="800" dirty="0">
                <a:latin typeface="+mn-lt"/>
                <a:cs typeface="Arial"/>
              </a:rPr>
              <a:t>, biologistes, pharmaciens, biotechnologie ou secteur Santé.</a:t>
            </a:r>
          </a:p>
          <a:p>
            <a:pPr algn="just"/>
            <a:r>
              <a:rPr lang="fr-FR" sz="800" b="1" dirty="0">
                <a:latin typeface="+mn-lt"/>
                <a:cs typeface="Arial"/>
              </a:rPr>
              <a:t>En master 1ère année :</a:t>
            </a:r>
            <a:r>
              <a:rPr lang="fr-FR" sz="800" dirty="0">
                <a:latin typeface="+mn-lt"/>
                <a:cs typeface="Arial"/>
              </a:rPr>
              <a:t> Licence, «</a:t>
            </a:r>
            <a:r>
              <a:rPr lang="fr-FR" sz="800" dirty="0" err="1">
                <a:latin typeface="+mn-lt"/>
                <a:cs typeface="Arial"/>
              </a:rPr>
              <a:t>bachelor</a:t>
            </a:r>
            <a:r>
              <a:rPr lang="fr-FR" sz="800" dirty="0">
                <a:latin typeface="+mn-lt"/>
                <a:cs typeface="Arial"/>
              </a:rPr>
              <a:t>» ou diplôme équivalent ou expérience professionnelle.</a:t>
            </a:r>
          </a:p>
          <a:p>
            <a:r>
              <a:rPr lang="fr-FR" sz="800" b="1" dirty="0">
                <a:latin typeface="+mn-lt"/>
                <a:cs typeface="Arial"/>
              </a:rPr>
              <a:t>En master  2</a:t>
            </a:r>
            <a:r>
              <a:rPr lang="fr-FR" sz="800" b="1" baseline="30000" dirty="0">
                <a:latin typeface="+mn-lt"/>
                <a:cs typeface="Arial"/>
              </a:rPr>
              <a:t>ème</a:t>
            </a:r>
            <a:r>
              <a:rPr lang="fr-FR" sz="800" b="1" dirty="0">
                <a:latin typeface="+mn-lt"/>
                <a:cs typeface="Arial"/>
              </a:rPr>
              <a:t> année :</a:t>
            </a:r>
            <a:r>
              <a:rPr lang="fr-FR" sz="800" dirty="0">
                <a:latin typeface="+mn-lt"/>
                <a:cs typeface="Arial"/>
              </a:rPr>
              <a:t> M1 ou diplôme équivalent ou expérience professionnelle, école d’ingénieur.</a:t>
            </a:r>
          </a:p>
          <a:p>
            <a:pPr algn="just"/>
            <a:r>
              <a:rPr lang="fr-FR" sz="800" i="1" dirty="0">
                <a:latin typeface="+mn-lt"/>
                <a:cs typeface="Arial"/>
              </a:rPr>
              <a:t>Des mises à niveaux sont proposés mais pour intégrer directement le M2, des connaissances minimum dans le domaine de la chimie, de la biochimie structurale, de l’informatique et en anglais sont nécessaires.</a:t>
            </a:r>
          </a:p>
          <a:p>
            <a:pPr>
              <a:defRPr/>
            </a:pPr>
            <a:endParaRPr lang="fr-FR" sz="900" b="1" spc="304" dirty="0">
              <a:solidFill>
                <a:srgbClr val="911151"/>
              </a:solidFill>
              <a:latin typeface="+mn-lt"/>
            </a:endParaRPr>
          </a:p>
          <a:p>
            <a:pPr algn="ctr">
              <a:defRPr/>
            </a:pPr>
            <a:r>
              <a:rPr lang="fr-FR" sz="900" b="1" dirty="0">
                <a:solidFill>
                  <a:srgbClr val="7030A0"/>
                </a:solidFill>
                <a:latin typeface="Arial Black" pitchFamily="34" charset="0"/>
              </a:rPr>
              <a:t>D</a:t>
            </a:r>
            <a:r>
              <a:rPr lang="fr-FR" sz="900" b="1" dirty="0">
                <a:solidFill>
                  <a:srgbClr val="7030A0"/>
                </a:solidFill>
                <a:latin typeface="Arial Black" pitchFamily="34" charset="0"/>
                <a:cs typeface="Arial"/>
              </a:rPr>
              <a:t>É</a:t>
            </a:r>
            <a:r>
              <a:rPr lang="fr-FR" sz="900" b="1" dirty="0">
                <a:solidFill>
                  <a:srgbClr val="7030A0"/>
                </a:solidFill>
                <a:latin typeface="Arial Black" pitchFamily="34" charset="0"/>
              </a:rPr>
              <a:t>BOUCH</a:t>
            </a:r>
            <a:r>
              <a:rPr lang="fr-FR" sz="900" b="1" dirty="0">
                <a:solidFill>
                  <a:srgbClr val="7030A0"/>
                </a:solidFill>
                <a:latin typeface="Arial Black" pitchFamily="34" charset="0"/>
                <a:cs typeface="Arial"/>
              </a:rPr>
              <a:t>É</a:t>
            </a:r>
            <a:r>
              <a:rPr lang="fr-FR" sz="900" b="1" dirty="0">
                <a:solidFill>
                  <a:srgbClr val="7030A0"/>
                </a:solidFill>
                <a:latin typeface="Arial Black" pitchFamily="34" charset="0"/>
              </a:rPr>
              <a:t>S</a:t>
            </a:r>
          </a:p>
          <a:p>
            <a:pPr algn="just">
              <a:defRPr/>
            </a:pPr>
            <a:endParaRPr lang="fr-FR" sz="800" b="1" spc="304" dirty="0">
              <a:solidFill>
                <a:srgbClr val="911151"/>
              </a:solidFill>
              <a:latin typeface="+mn-lt"/>
            </a:endParaRPr>
          </a:p>
          <a:p>
            <a:pPr algn="just"/>
            <a:r>
              <a:rPr lang="fr-FR" sz="800" dirty="0">
                <a:latin typeface="+mn-lt"/>
              </a:rPr>
              <a:t>Ce parcours ISDD forme des professionnels(les) du privé et du public, au niveau français mais aussi européen, acteurs de la recherche à l’aide des approches </a:t>
            </a:r>
            <a:r>
              <a:rPr lang="fr-FR" sz="800" i="1" dirty="0">
                <a:latin typeface="+mn-lt"/>
              </a:rPr>
              <a:t>in silico </a:t>
            </a:r>
            <a:r>
              <a:rPr lang="fr-FR" sz="800" dirty="0">
                <a:latin typeface="+mn-lt"/>
              </a:rPr>
              <a:t>dans le domaine de l’innovation thérapeutique et/ou orientés vers le développement de molécules pharmacologiques. </a:t>
            </a:r>
            <a:r>
              <a:rPr lang="fr-FR" sz="800" b="1" dirty="0">
                <a:latin typeface="+mn-lt"/>
              </a:rPr>
              <a:t>Plus de 90% des étudiants trouvent directement une embauche (CDD, CDI ou Thèse) après ce master</a:t>
            </a:r>
            <a:r>
              <a:rPr lang="fr-FR" sz="800" dirty="0">
                <a:latin typeface="+mn-lt"/>
              </a:rPr>
              <a:t>.</a:t>
            </a:r>
            <a:endParaRPr lang="en-GB" sz="800" dirty="0">
              <a:latin typeface="+mn-lt"/>
            </a:endParaRPr>
          </a:p>
          <a:p>
            <a:pPr algn="just">
              <a:lnSpc>
                <a:spcPts val="660"/>
              </a:lnSpc>
              <a:defRPr/>
            </a:pPr>
            <a:endParaRPr lang="fr-FR" sz="800" b="1" spc="304" dirty="0">
              <a:solidFill>
                <a:srgbClr val="911151"/>
              </a:solidFill>
              <a:latin typeface="+mn-lt"/>
            </a:endParaRPr>
          </a:p>
          <a:p>
            <a:pPr marL="1588">
              <a:defRPr/>
            </a:pPr>
            <a:r>
              <a:rPr lang="fr-FR" sz="800" b="1" dirty="0">
                <a:latin typeface="+mn-lt"/>
              </a:rPr>
              <a:t>Secteurs d’activité :  </a:t>
            </a:r>
            <a:r>
              <a:rPr lang="fr-FR" sz="800" dirty="0">
                <a:latin typeface="+mn-lt"/>
              </a:rPr>
              <a:t>Industrie chimique et pharmaceutique/ Informatique industrielle/ Recherche académique/ Centre de recherche public et privé/Plateformes de </a:t>
            </a:r>
            <a:r>
              <a:rPr lang="fr-FR" sz="800" dirty="0" err="1">
                <a:latin typeface="+mn-lt"/>
              </a:rPr>
              <a:t>chemoinformatique</a:t>
            </a:r>
            <a:r>
              <a:rPr lang="fr-FR" sz="800" dirty="0">
                <a:latin typeface="+mn-lt"/>
              </a:rPr>
              <a:t>, de criblage, Drug Design, </a:t>
            </a:r>
            <a:r>
              <a:rPr lang="fr-FR" sz="800" dirty="0" err="1">
                <a:latin typeface="+mn-lt"/>
              </a:rPr>
              <a:t>bioinformatique</a:t>
            </a:r>
            <a:endParaRPr lang="fr-FR" sz="800" dirty="0">
              <a:latin typeface="+mn-lt"/>
            </a:endParaRPr>
          </a:p>
        </p:txBody>
      </p:sp>
      <p:graphicFrame>
        <p:nvGraphicFramePr>
          <p:cNvPr id="2" name="Tableau 1"/>
          <p:cNvGraphicFramePr>
            <a:graphicFrameLocks noGrp="1"/>
          </p:cNvGraphicFramePr>
          <p:nvPr>
            <p:extLst>
              <p:ext uri="{D42A27DB-BD31-4B8C-83A1-F6EECF244321}">
                <p14:modId xmlns:p14="http://schemas.microsoft.com/office/powerpoint/2010/main" val="3074140424"/>
              </p:ext>
            </p:extLst>
          </p:nvPr>
        </p:nvGraphicFramePr>
        <p:xfrm>
          <a:off x="7029968" y="2456065"/>
          <a:ext cx="3318932" cy="795480"/>
        </p:xfrm>
        <a:graphic>
          <a:graphicData uri="http://schemas.openxmlformats.org/drawingml/2006/table">
            <a:tbl>
              <a:tblPr firstRow="1" bandRow="1">
                <a:tableStyleId>{5C22544A-7EE6-4342-B048-85BDC9FD1C3A}</a:tableStyleId>
              </a:tblPr>
              <a:tblGrid>
                <a:gridCol w="1658407">
                  <a:extLst>
                    <a:ext uri="{9D8B030D-6E8A-4147-A177-3AD203B41FA5}">
                      <a16:colId xmlns:a16="http://schemas.microsoft.com/office/drawing/2014/main" val="20000"/>
                    </a:ext>
                  </a:extLst>
                </a:gridCol>
                <a:gridCol w="1660525">
                  <a:extLst>
                    <a:ext uri="{9D8B030D-6E8A-4147-A177-3AD203B41FA5}">
                      <a16:colId xmlns:a16="http://schemas.microsoft.com/office/drawing/2014/main" val="20001"/>
                    </a:ext>
                  </a:extLst>
                </a:gridCol>
              </a:tblGrid>
              <a:tr h="795480">
                <a:tc>
                  <a:txBody>
                    <a:bodyPr/>
                    <a:lstStyle/>
                    <a:p>
                      <a:pPr marL="0" indent="0" algn="l">
                        <a:lnSpc>
                          <a:spcPct val="90000"/>
                        </a:lnSpc>
                        <a:buFontTx/>
                        <a:buNone/>
                      </a:pPr>
                      <a:r>
                        <a:rPr lang="fr-FR" sz="700" b="0" dirty="0">
                          <a:solidFill>
                            <a:schemeClr val="tx1"/>
                          </a:solidFill>
                        </a:rPr>
                        <a:t>-</a:t>
                      </a:r>
                      <a:r>
                        <a:rPr lang="fr-FR" sz="700" b="0" baseline="0" dirty="0">
                          <a:solidFill>
                            <a:schemeClr val="tx1"/>
                          </a:solidFill>
                        </a:rPr>
                        <a:t> </a:t>
                      </a:r>
                      <a:r>
                        <a:rPr lang="fr-FR" sz="700" b="0" dirty="0">
                          <a:solidFill>
                            <a:schemeClr val="tx1"/>
                          </a:solidFill>
                        </a:rPr>
                        <a:t>UE Fondamentaux : approches biophysiques et analyse de données massives (6 ECTS)</a:t>
                      </a:r>
                    </a:p>
                    <a:p>
                      <a:pPr marL="0" indent="0" algn="l">
                        <a:lnSpc>
                          <a:spcPct val="90000"/>
                        </a:lnSpc>
                        <a:buFontTx/>
                        <a:buNone/>
                      </a:pPr>
                      <a:r>
                        <a:rPr lang="fr-FR" sz="700" b="0" dirty="0">
                          <a:solidFill>
                            <a:schemeClr val="tx1"/>
                          </a:solidFill>
                        </a:rPr>
                        <a:t>- </a:t>
                      </a:r>
                      <a:r>
                        <a:rPr lang="fr-FR" sz="700" b="0" baseline="0" dirty="0">
                          <a:solidFill>
                            <a:schemeClr val="tx1"/>
                          </a:solidFill>
                        </a:rPr>
                        <a:t>UE orientation thématiques en modélisation des macromolécules (18 ECTS) (</a:t>
                      </a:r>
                      <a:r>
                        <a:rPr lang="fr-FR" sz="700" b="0" baseline="0" dirty="0" err="1">
                          <a:solidFill>
                            <a:schemeClr val="tx1"/>
                          </a:solidFill>
                        </a:rPr>
                        <a:t>Bioinformatique</a:t>
                      </a:r>
                      <a:r>
                        <a:rPr lang="fr-FR" sz="700" b="0" baseline="0" dirty="0">
                          <a:solidFill>
                            <a:schemeClr val="tx1"/>
                          </a:solidFill>
                        </a:rPr>
                        <a:t> structurale, </a:t>
                      </a:r>
                      <a:r>
                        <a:rPr lang="fr-FR" sz="700" b="0" baseline="0" dirty="0" err="1">
                          <a:solidFill>
                            <a:schemeClr val="tx1"/>
                          </a:solidFill>
                        </a:rPr>
                        <a:t>drug</a:t>
                      </a:r>
                      <a:r>
                        <a:rPr lang="fr-FR" sz="700" b="0" baseline="0" dirty="0">
                          <a:solidFill>
                            <a:schemeClr val="tx1"/>
                          </a:solidFill>
                        </a:rPr>
                        <a:t> design, </a:t>
                      </a:r>
                      <a:r>
                        <a:rPr lang="fr-FR" sz="700" b="0" baseline="0" dirty="0" err="1">
                          <a:solidFill>
                            <a:schemeClr val="tx1"/>
                          </a:solidFill>
                        </a:rPr>
                        <a:t>protein-protein</a:t>
                      </a:r>
                      <a:r>
                        <a:rPr lang="fr-FR" sz="700" b="0" baseline="0" dirty="0">
                          <a:solidFill>
                            <a:schemeClr val="tx1"/>
                          </a:solidFill>
                        </a:rPr>
                        <a:t> </a:t>
                      </a:r>
                      <a:r>
                        <a:rPr lang="fr-FR" sz="700" b="0" baseline="0" dirty="0" err="1">
                          <a:solidFill>
                            <a:schemeClr val="tx1"/>
                          </a:solidFill>
                        </a:rPr>
                        <a:t>docking</a:t>
                      </a:r>
                      <a:r>
                        <a:rPr lang="fr-FR" sz="700" b="0" baseline="0" dirty="0">
                          <a:solidFill>
                            <a:schemeClr val="tx1"/>
                          </a:solidFill>
                        </a:rPr>
                        <a:t>, dynamique,..)</a:t>
                      </a:r>
                      <a:endParaRPr lang="fr-FR" sz="700" b="0" baseline="0" dirty="0">
                        <a:solidFill>
                          <a:srgbClr val="0000FF"/>
                        </a:solidFill>
                      </a:endParaRPr>
                    </a:p>
                    <a:p>
                      <a:pPr algn="l">
                        <a:lnSpc>
                          <a:spcPct val="90000"/>
                        </a:lnSpc>
                      </a:pPr>
                      <a:r>
                        <a:rPr lang="fr-FR" sz="700" b="0" baseline="0" dirty="0">
                          <a:solidFill>
                            <a:schemeClr val="tx1"/>
                          </a:solidFill>
                        </a:rPr>
                        <a:t>- UE Stage professionnalisation </a:t>
                      </a:r>
                      <a:r>
                        <a:rPr lang="fr-FR" sz="700" b="0" dirty="0">
                          <a:solidFill>
                            <a:schemeClr val="tx1"/>
                          </a:solidFill>
                        </a:rPr>
                        <a:t>(6 ECTS)</a:t>
                      </a:r>
                      <a:endParaRPr lang="fr-FR" sz="700" b="0" baseline="0" dirty="0">
                        <a:solidFill>
                          <a:schemeClr val="tx1"/>
                        </a:solidFill>
                      </a:endParaRPr>
                    </a:p>
                  </a:txBody>
                  <a:tcPr marL="0" marR="376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gn="l">
                        <a:lnSpc>
                          <a:spcPct val="90000"/>
                        </a:lnSpc>
                        <a:buFontTx/>
                        <a:buNone/>
                      </a:pPr>
                      <a:r>
                        <a:rPr lang="fr-FR" sz="700" b="0" dirty="0">
                          <a:solidFill>
                            <a:srgbClr val="0000FF"/>
                          </a:solidFill>
                        </a:rPr>
                        <a:t>- UE </a:t>
                      </a:r>
                      <a:r>
                        <a:rPr lang="en-US" sz="700" b="0" dirty="0">
                          <a:solidFill>
                            <a:srgbClr val="0000FF"/>
                          </a:solidFill>
                        </a:rPr>
                        <a:t>Programming in C</a:t>
                      </a:r>
                      <a:r>
                        <a:rPr lang="fr-FR" sz="700" b="0" dirty="0">
                          <a:solidFill>
                            <a:srgbClr val="0000FF"/>
                          </a:solidFill>
                        </a:rPr>
                        <a:t> </a:t>
                      </a:r>
                      <a:r>
                        <a:rPr lang="fr-FR" sz="700" dirty="0">
                          <a:solidFill>
                            <a:srgbClr val="0000FF"/>
                          </a:solidFill>
                          <a:latin typeface="+mn-lt"/>
                        </a:rPr>
                        <a:t>* </a:t>
                      </a:r>
                      <a:r>
                        <a:rPr lang="fr-FR" sz="700" b="0" dirty="0">
                          <a:solidFill>
                            <a:srgbClr val="0000FF"/>
                          </a:solidFill>
                        </a:rPr>
                        <a:t>(6 ECTS)</a:t>
                      </a:r>
                    </a:p>
                    <a:p>
                      <a:pPr marL="0" indent="0" algn="l">
                        <a:lnSpc>
                          <a:spcPct val="90000"/>
                        </a:lnSpc>
                        <a:buFontTx/>
                        <a:buNone/>
                      </a:pPr>
                      <a:r>
                        <a:rPr lang="fr-FR" sz="700" b="0" dirty="0">
                          <a:solidFill>
                            <a:srgbClr val="0000FF"/>
                          </a:solidFill>
                        </a:rPr>
                        <a:t>- UE</a:t>
                      </a:r>
                      <a:r>
                        <a:rPr lang="fr-FR" sz="700" b="0" baseline="0" dirty="0">
                          <a:solidFill>
                            <a:srgbClr val="0000FF"/>
                          </a:solidFill>
                        </a:rPr>
                        <a:t> </a:t>
                      </a:r>
                      <a:r>
                        <a:rPr lang="en-US" sz="700" b="0" baseline="0" dirty="0">
                          <a:solidFill>
                            <a:srgbClr val="0000FF"/>
                          </a:solidFill>
                        </a:rPr>
                        <a:t>Structural biology and enzymology</a:t>
                      </a:r>
                      <a:r>
                        <a:rPr lang="fr-FR" sz="700" dirty="0">
                          <a:solidFill>
                            <a:srgbClr val="0000FF"/>
                          </a:solidFill>
                          <a:latin typeface="+mn-lt"/>
                        </a:rPr>
                        <a:t>*</a:t>
                      </a:r>
                    </a:p>
                    <a:p>
                      <a:pPr marL="85725" indent="-85725" algn="l">
                        <a:lnSpc>
                          <a:spcPct val="90000"/>
                        </a:lnSpc>
                      </a:pPr>
                      <a:r>
                        <a:rPr lang="fr-FR" sz="700" b="0" baseline="0" dirty="0">
                          <a:solidFill>
                            <a:srgbClr val="0000FF"/>
                          </a:solidFill>
                          <a:latin typeface="+mn-lt"/>
                        </a:rPr>
                        <a:t>   </a:t>
                      </a:r>
                      <a:r>
                        <a:rPr lang="fr-FR" sz="700" b="0" baseline="0" dirty="0">
                          <a:solidFill>
                            <a:srgbClr val="0000FF"/>
                          </a:solidFill>
                        </a:rPr>
                        <a:t> </a:t>
                      </a:r>
                      <a:r>
                        <a:rPr lang="fr-FR" sz="700" b="0" dirty="0">
                          <a:solidFill>
                            <a:srgbClr val="0000FF"/>
                          </a:solidFill>
                        </a:rPr>
                        <a:t>(6 ECTS)</a:t>
                      </a:r>
                      <a:endParaRPr lang="fr-FR" sz="700" b="0" baseline="0" dirty="0">
                        <a:solidFill>
                          <a:srgbClr val="0000FF"/>
                        </a:solidFill>
                      </a:endParaRPr>
                    </a:p>
                    <a:p>
                      <a:pPr marL="0" indent="0" algn="l">
                        <a:lnSpc>
                          <a:spcPct val="90000"/>
                        </a:lnSpc>
                        <a:buFontTx/>
                        <a:buNone/>
                      </a:pPr>
                      <a:r>
                        <a:rPr lang="fr-FR" sz="700" b="0" baseline="0" dirty="0">
                          <a:solidFill>
                            <a:srgbClr val="0000FF"/>
                          </a:solidFill>
                        </a:rPr>
                        <a:t>- UE </a:t>
                      </a:r>
                      <a:r>
                        <a:rPr lang="fi-FI" sz="700" b="0" baseline="0" dirty="0" err="1">
                          <a:solidFill>
                            <a:srgbClr val="0000FF"/>
                          </a:solidFill>
                        </a:rPr>
                        <a:t>Medicinal</a:t>
                      </a:r>
                      <a:r>
                        <a:rPr lang="fi-FI" sz="700" b="0" baseline="0" dirty="0">
                          <a:solidFill>
                            <a:srgbClr val="0000FF"/>
                          </a:solidFill>
                        </a:rPr>
                        <a:t> </a:t>
                      </a:r>
                      <a:r>
                        <a:rPr lang="fi-FI" sz="700" b="0" baseline="0" dirty="0" err="1">
                          <a:solidFill>
                            <a:srgbClr val="0000FF"/>
                          </a:solidFill>
                        </a:rPr>
                        <a:t>Chemistry</a:t>
                      </a:r>
                      <a:r>
                        <a:rPr lang="fr-FR" sz="700" dirty="0">
                          <a:solidFill>
                            <a:srgbClr val="0000FF"/>
                          </a:solidFill>
                          <a:latin typeface="+mn-lt"/>
                        </a:rPr>
                        <a:t>*</a:t>
                      </a:r>
                      <a:r>
                        <a:rPr lang="fr-FR" sz="700" b="0" baseline="0" dirty="0">
                          <a:solidFill>
                            <a:srgbClr val="0000FF"/>
                          </a:solidFill>
                        </a:rPr>
                        <a:t> </a:t>
                      </a:r>
                      <a:r>
                        <a:rPr lang="fr-FR" sz="700" b="0" dirty="0">
                          <a:solidFill>
                            <a:srgbClr val="0000FF"/>
                          </a:solidFill>
                        </a:rPr>
                        <a:t>(6 ECTS)</a:t>
                      </a:r>
                      <a:endParaRPr lang="fr-FR" sz="700" b="0" baseline="0" dirty="0">
                        <a:solidFill>
                          <a:srgbClr val="0000FF"/>
                        </a:solidFill>
                      </a:endParaRPr>
                    </a:p>
                    <a:p>
                      <a:pPr marL="0" indent="0" algn="l">
                        <a:lnSpc>
                          <a:spcPct val="90000"/>
                        </a:lnSpc>
                        <a:buFontTx/>
                        <a:buNone/>
                      </a:pPr>
                      <a:r>
                        <a:rPr lang="fr-FR" sz="700" b="0" baseline="0" dirty="0">
                          <a:solidFill>
                            <a:srgbClr val="0000FF"/>
                          </a:solidFill>
                        </a:rPr>
                        <a:t>- UE </a:t>
                      </a:r>
                      <a:r>
                        <a:rPr lang="en-US" sz="700" b="0" baseline="0" dirty="0">
                          <a:solidFill>
                            <a:srgbClr val="0000FF"/>
                          </a:solidFill>
                        </a:rPr>
                        <a:t>Simulation, </a:t>
                      </a:r>
                      <a:r>
                        <a:rPr lang="en-US" sz="700" b="0" baseline="0" dirty="0" err="1">
                          <a:solidFill>
                            <a:srgbClr val="0000FF"/>
                          </a:solidFill>
                        </a:rPr>
                        <a:t>modelling</a:t>
                      </a:r>
                      <a:r>
                        <a:rPr lang="en-US" sz="700" b="0" baseline="0" dirty="0">
                          <a:solidFill>
                            <a:srgbClr val="0000FF"/>
                          </a:solidFill>
                        </a:rPr>
                        <a:t>, biomolecules</a:t>
                      </a:r>
                      <a:r>
                        <a:rPr lang="fr-FR" sz="700" dirty="0">
                          <a:solidFill>
                            <a:srgbClr val="0000FF"/>
                          </a:solidFill>
                          <a:latin typeface="+mn-lt"/>
                        </a:rPr>
                        <a:t>* </a:t>
                      </a:r>
                    </a:p>
                    <a:p>
                      <a:pPr marL="0" indent="0" algn="l">
                        <a:lnSpc>
                          <a:spcPct val="90000"/>
                        </a:lnSpc>
                        <a:buFontTx/>
                        <a:buNone/>
                      </a:pPr>
                      <a:r>
                        <a:rPr lang="fr-FR" sz="700" b="0" baseline="0" dirty="0">
                          <a:solidFill>
                            <a:srgbClr val="0000FF"/>
                          </a:solidFill>
                          <a:latin typeface="+mn-lt"/>
                        </a:rPr>
                        <a:t>    (6 ECTS)</a:t>
                      </a:r>
                    </a:p>
                    <a:p>
                      <a:pPr marL="0" indent="0" algn="l">
                        <a:lnSpc>
                          <a:spcPct val="90000"/>
                        </a:lnSpc>
                        <a:buFontTx/>
                        <a:buNone/>
                      </a:pPr>
                      <a:r>
                        <a:rPr lang="fr-FR" sz="700" b="0" baseline="0" dirty="0">
                          <a:solidFill>
                            <a:srgbClr val="0000FF"/>
                          </a:solidFill>
                          <a:latin typeface="+mn-lt"/>
                        </a:rPr>
                        <a:t>- </a:t>
                      </a:r>
                      <a:r>
                        <a:rPr lang="fr-FR" sz="700" b="0" baseline="0" dirty="0">
                          <a:solidFill>
                            <a:srgbClr val="0000FF"/>
                          </a:solidFill>
                        </a:rPr>
                        <a:t>UE </a:t>
                      </a:r>
                      <a:r>
                        <a:rPr lang="fi-FI" sz="700" b="0" baseline="0" dirty="0" err="1">
                          <a:solidFill>
                            <a:srgbClr val="0000FF"/>
                          </a:solidFill>
                        </a:rPr>
                        <a:t>Bioactive</a:t>
                      </a:r>
                      <a:r>
                        <a:rPr lang="fi-FI" sz="700" b="0" baseline="0" dirty="0">
                          <a:solidFill>
                            <a:srgbClr val="0000FF"/>
                          </a:solidFill>
                        </a:rPr>
                        <a:t> </a:t>
                      </a:r>
                      <a:r>
                        <a:rPr lang="fi-FI" sz="700" b="0" baseline="0" dirty="0" err="1">
                          <a:solidFill>
                            <a:srgbClr val="0000FF"/>
                          </a:solidFill>
                        </a:rPr>
                        <a:t>molecules</a:t>
                      </a:r>
                      <a:r>
                        <a:rPr lang="fr-FR" sz="700" b="0" dirty="0">
                          <a:solidFill>
                            <a:srgbClr val="0000FF"/>
                          </a:solidFill>
                        </a:rPr>
                        <a:t> (6 ECTS)</a:t>
                      </a:r>
                    </a:p>
                  </a:txBody>
                  <a:tcPr marL="36997"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4" name="ZoneTexte 23"/>
          <p:cNvSpPr txBox="1"/>
          <p:nvPr/>
        </p:nvSpPr>
        <p:spPr>
          <a:xfrm>
            <a:off x="7239151" y="5258874"/>
            <a:ext cx="2810933" cy="185811"/>
          </a:xfrm>
          <a:prstGeom prst="rect">
            <a:avLst/>
          </a:prstGeom>
          <a:noFill/>
        </p:spPr>
        <p:txBody>
          <a:bodyPr wrap="square" lIns="92573" tIns="46287" rIns="92573" bIns="46287" rtlCol="0">
            <a:spAutoFit/>
          </a:bodyPr>
          <a:lstStyle/>
          <a:p>
            <a:r>
              <a:rPr lang="fr-FR" sz="600" dirty="0">
                <a:latin typeface="+mn-lt"/>
              </a:rPr>
              <a:t>Différents lieux  d’accueil pour les stages (selon la spécialité, en France ou étranger)</a:t>
            </a:r>
          </a:p>
        </p:txBody>
      </p:sp>
      <p:graphicFrame>
        <p:nvGraphicFramePr>
          <p:cNvPr id="26" name="Tableau 1"/>
          <p:cNvGraphicFramePr>
            <a:graphicFrameLocks noGrp="1"/>
          </p:cNvGraphicFramePr>
          <p:nvPr>
            <p:extLst>
              <p:ext uri="{D42A27DB-BD31-4B8C-83A1-F6EECF244321}">
                <p14:modId xmlns:p14="http://schemas.microsoft.com/office/powerpoint/2010/main" val="1370906288"/>
              </p:ext>
            </p:extLst>
          </p:nvPr>
        </p:nvGraphicFramePr>
        <p:xfrm>
          <a:off x="7008428" y="882743"/>
          <a:ext cx="3294264" cy="1013460"/>
        </p:xfrm>
        <a:graphic>
          <a:graphicData uri="http://schemas.openxmlformats.org/drawingml/2006/table">
            <a:tbl>
              <a:tblPr firstRow="1" bandRow="1">
                <a:tableStyleId>{5C22544A-7EE6-4342-B048-85BDC9FD1C3A}</a:tableStyleId>
              </a:tblPr>
              <a:tblGrid>
                <a:gridCol w="1656300">
                  <a:extLst>
                    <a:ext uri="{9D8B030D-6E8A-4147-A177-3AD203B41FA5}">
                      <a16:colId xmlns:a16="http://schemas.microsoft.com/office/drawing/2014/main" val="20000"/>
                    </a:ext>
                  </a:extLst>
                </a:gridCol>
                <a:gridCol w="1637964">
                  <a:extLst>
                    <a:ext uri="{9D8B030D-6E8A-4147-A177-3AD203B41FA5}">
                      <a16:colId xmlns:a16="http://schemas.microsoft.com/office/drawing/2014/main" val="20001"/>
                    </a:ext>
                  </a:extLst>
                </a:gridCol>
              </a:tblGrid>
              <a:tr h="8525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700" b="1" dirty="0" err="1">
                          <a:solidFill>
                            <a:srgbClr val="000000"/>
                          </a:solidFill>
                        </a:rPr>
                        <a:t>Chemoinformatique</a:t>
                      </a:r>
                      <a:r>
                        <a:rPr lang="fr-FR" sz="700" b="1" dirty="0">
                          <a:solidFill>
                            <a:srgbClr val="000000"/>
                          </a:solidFill>
                        </a:rPr>
                        <a:t> en Drug Design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700" b="0" dirty="0">
                          <a:solidFill>
                            <a:schemeClr val="tx1"/>
                          </a:solidFill>
                        </a:rPr>
                        <a:t>UE Fondamentaux en chimie &amp; </a:t>
                      </a:r>
                      <a:r>
                        <a:rPr lang="fr-FR" sz="700" b="0" dirty="0" err="1">
                          <a:solidFill>
                            <a:schemeClr val="tx1"/>
                          </a:solidFill>
                        </a:rPr>
                        <a:t>biostatistique</a:t>
                      </a:r>
                      <a:r>
                        <a:rPr lang="fr-FR" sz="700" b="0" dirty="0">
                          <a:solidFill>
                            <a:schemeClr val="tx1"/>
                          </a:solidFill>
                        </a:rPr>
                        <a:t> (7 ECTS)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700" b="0" dirty="0">
                          <a:solidFill>
                            <a:schemeClr val="tx1"/>
                          </a:solidFill>
                        </a:rPr>
                        <a:t>UE</a:t>
                      </a:r>
                      <a:r>
                        <a:rPr lang="fr-FR" sz="700" b="0" baseline="0" dirty="0">
                          <a:solidFill>
                            <a:schemeClr val="tx1"/>
                          </a:solidFill>
                        </a:rPr>
                        <a:t> </a:t>
                      </a:r>
                      <a:r>
                        <a:rPr lang="fr-FR" sz="700" b="0" baseline="0" dirty="0">
                          <a:solidFill>
                            <a:schemeClr val="tx1"/>
                          </a:solidFill>
                          <a:latin typeface="+mn-lt"/>
                        </a:rPr>
                        <a:t>Programmation et outils mathématiques (9 ECTS)</a:t>
                      </a:r>
                    </a:p>
                    <a:p>
                      <a:pPr marL="171450" lvl="0" indent="-171450" algn="l">
                        <a:lnSpc>
                          <a:spcPct val="90000"/>
                        </a:lnSpc>
                        <a:buFontTx/>
                        <a:buChar char="-"/>
                      </a:pPr>
                      <a:r>
                        <a:rPr lang="fr-FR" sz="700" b="0" baseline="0" dirty="0">
                          <a:solidFill>
                            <a:schemeClr val="tx1"/>
                          </a:solidFill>
                        </a:rPr>
                        <a:t>UE Pratique et approfondissement (8 ECTS) en ADMET, toxicologie, biologie des systèmes et base de donnée</a:t>
                      </a:r>
                    </a:p>
                    <a:p>
                      <a:pPr marL="171450" lvl="0" indent="-171450" algn="l">
                        <a:lnSpc>
                          <a:spcPct val="90000"/>
                        </a:lnSpc>
                        <a:buFontTx/>
                        <a:buChar char="-"/>
                      </a:pPr>
                      <a:r>
                        <a:rPr lang="fr-FR" sz="700" b="0" baseline="0" dirty="0">
                          <a:solidFill>
                            <a:schemeClr val="tx1"/>
                          </a:solidFill>
                        </a:rPr>
                        <a:t>UE Orientation thématique en chimie et </a:t>
                      </a:r>
                      <a:r>
                        <a:rPr lang="fr-FR" sz="700" b="0" baseline="0" dirty="0" err="1">
                          <a:solidFill>
                            <a:schemeClr val="tx1"/>
                          </a:solidFill>
                        </a:rPr>
                        <a:t>chemoinformatique</a:t>
                      </a:r>
                      <a:r>
                        <a:rPr lang="fr-FR" sz="700" b="0" baseline="0" dirty="0">
                          <a:solidFill>
                            <a:schemeClr val="tx1"/>
                          </a:solidFill>
                        </a:rPr>
                        <a:t>  (6 ECTS)        </a:t>
                      </a:r>
                    </a:p>
                  </a:txBody>
                  <a:tcPr marL="37650" marR="3765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fr-FR" sz="700" b="1" dirty="0" err="1">
                          <a:solidFill>
                            <a:srgbClr val="000000"/>
                          </a:solidFill>
                        </a:rPr>
                        <a:t>Chemoinformatique</a:t>
                      </a:r>
                      <a:endParaRPr lang="fr-FR" sz="700" b="1" dirty="0">
                        <a:solidFill>
                          <a:srgbClr val="000000"/>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fr-FR" sz="700" b="1"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700" dirty="0">
                          <a:solidFill>
                            <a:schemeClr val="tx1"/>
                          </a:solidFill>
                        </a:rPr>
                        <a:t> - </a:t>
                      </a:r>
                      <a:r>
                        <a:rPr lang="fr-FR" sz="700" b="0" dirty="0">
                          <a:solidFill>
                            <a:schemeClr val="tx1"/>
                          </a:solidFill>
                        </a:rPr>
                        <a:t>UE Méthodologie</a:t>
                      </a:r>
                      <a:r>
                        <a:rPr lang="fr-FR" sz="700" b="0" baseline="0" dirty="0">
                          <a:solidFill>
                            <a:schemeClr val="tx1"/>
                          </a:solidFill>
                        </a:rPr>
                        <a:t> </a:t>
                      </a:r>
                      <a:r>
                        <a:rPr lang="fr-FR" sz="700" b="0" dirty="0">
                          <a:solidFill>
                            <a:schemeClr val="tx1"/>
                          </a:solidFill>
                        </a:rPr>
                        <a:t>(10 ECTS)</a:t>
                      </a:r>
                    </a:p>
                    <a:p>
                      <a:pPr marL="85725" indent="-85725" algn="l">
                        <a:lnSpc>
                          <a:spcPct val="90000"/>
                        </a:lnSpc>
                      </a:pPr>
                      <a:r>
                        <a:rPr lang="fr-FR" sz="700" b="0" dirty="0">
                          <a:solidFill>
                            <a:schemeClr val="tx1"/>
                          </a:solidFill>
                        </a:rPr>
                        <a:t> - UE</a:t>
                      </a:r>
                      <a:r>
                        <a:rPr lang="fr-FR" sz="700" b="0" baseline="0" dirty="0">
                          <a:solidFill>
                            <a:schemeClr val="tx1"/>
                          </a:solidFill>
                        </a:rPr>
                        <a:t> Modélisation Moléculaire </a:t>
                      </a:r>
                      <a:r>
                        <a:rPr lang="fr-FR" sz="700" b="0" dirty="0">
                          <a:solidFill>
                            <a:schemeClr val="tx1"/>
                          </a:solidFill>
                        </a:rPr>
                        <a:t>(8 ECTS)</a:t>
                      </a:r>
                      <a:endParaRPr lang="fr-FR" sz="700" b="0" baseline="0" dirty="0">
                        <a:solidFill>
                          <a:schemeClr val="tx1"/>
                        </a:solidFill>
                      </a:endParaRPr>
                    </a:p>
                    <a:p>
                      <a:pPr marL="0" indent="0" algn="l">
                        <a:lnSpc>
                          <a:spcPct val="90000"/>
                        </a:lnSpc>
                        <a:buFontTx/>
                        <a:buNone/>
                      </a:pPr>
                      <a:r>
                        <a:rPr lang="fr-FR" sz="700" b="0" baseline="0" dirty="0">
                          <a:solidFill>
                            <a:schemeClr val="tx1"/>
                          </a:solidFill>
                        </a:rPr>
                        <a:t> - UE </a:t>
                      </a:r>
                      <a:r>
                        <a:rPr lang="fr-FR" sz="700" b="0" baseline="0" dirty="0" err="1">
                          <a:solidFill>
                            <a:schemeClr val="tx1"/>
                          </a:solidFill>
                        </a:rPr>
                        <a:t>Chemoinformatique</a:t>
                      </a:r>
                      <a:r>
                        <a:rPr lang="fr-FR" sz="700" b="0" baseline="0" dirty="0">
                          <a:solidFill>
                            <a:schemeClr val="tx1"/>
                          </a:solidFill>
                        </a:rPr>
                        <a:t> </a:t>
                      </a:r>
                      <a:r>
                        <a:rPr lang="fr-FR" sz="700" b="0" dirty="0">
                          <a:solidFill>
                            <a:schemeClr val="tx1"/>
                          </a:solidFill>
                        </a:rPr>
                        <a:t>(10 ECTS) </a:t>
                      </a:r>
                      <a:endParaRPr lang="fr-FR" sz="700" b="0" baseline="0" dirty="0">
                        <a:solidFill>
                          <a:schemeClr val="tx1"/>
                        </a:solidFill>
                      </a:endParaRPr>
                    </a:p>
                    <a:p>
                      <a:pPr algn="l">
                        <a:lnSpc>
                          <a:spcPct val="90000"/>
                        </a:lnSpc>
                        <a:buFontTx/>
                        <a:buNone/>
                      </a:pPr>
                      <a:r>
                        <a:rPr lang="fr-FR" sz="700" b="0" baseline="0" dirty="0">
                          <a:solidFill>
                            <a:schemeClr val="tx1"/>
                          </a:solidFill>
                        </a:rPr>
                        <a:t> - UE Communication </a:t>
                      </a:r>
                      <a:r>
                        <a:rPr lang="fr-FR" sz="700" b="0" dirty="0">
                          <a:solidFill>
                            <a:schemeClr val="tx1"/>
                          </a:solidFill>
                        </a:rPr>
                        <a:t>(2 ECTS)</a:t>
                      </a:r>
                    </a:p>
                  </a:txBody>
                  <a:tcPr marL="37650" marR="3765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4" name="ZoneTexte 3"/>
          <p:cNvSpPr txBox="1"/>
          <p:nvPr/>
        </p:nvSpPr>
        <p:spPr>
          <a:xfrm>
            <a:off x="7832316" y="4397437"/>
            <a:ext cx="1653254" cy="216589"/>
          </a:xfrm>
          <a:prstGeom prst="rect">
            <a:avLst/>
          </a:prstGeom>
          <a:noFill/>
        </p:spPr>
        <p:txBody>
          <a:bodyPr wrap="square" lIns="92573" tIns="46287" rIns="92573" bIns="46287" rtlCol="0">
            <a:spAutoFit/>
          </a:bodyPr>
          <a:lstStyle/>
          <a:p>
            <a:pPr algn="ctr" fontAlgn="auto">
              <a:spcBef>
                <a:spcPts val="405"/>
              </a:spcBef>
              <a:spcAft>
                <a:spcPts val="0"/>
              </a:spcAft>
              <a:defRPr/>
            </a:pPr>
            <a:r>
              <a:rPr lang="fr-FR" sz="800" b="1" dirty="0">
                <a:latin typeface="+mn-lt"/>
              </a:rPr>
              <a:t>SEMESTRE  4 - STAGE (6 mois) </a:t>
            </a:r>
          </a:p>
        </p:txBody>
      </p:sp>
      <p:sp>
        <p:nvSpPr>
          <p:cNvPr id="5" name="ZoneTexte 4"/>
          <p:cNvSpPr txBox="1"/>
          <p:nvPr/>
        </p:nvSpPr>
        <p:spPr>
          <a:xfrm>
            <a:off x="7036207" y="521623"/>
            <a:ext cx="1489098" cy="308922"/>
          </a:xfrm>
          <a:prstGeom prst="rect">
            <a:avLst/>
          </a:prstGeom>
          <a:noFill/>
        </p:spPr>
        <p:txBody>
          <a:bodyPr wrap="square" lIns="92573" tIns="46287" rIns="92573" bIns="46287" rtlCol="0">
            <a:spAutoFit/>
          </a:bodyPr>
          <a:lstStyle/>
          <a:p>
            <a:pPr algn="ctr"/>
            <a:r>
              <a:rPr lang="fr-FR" sz="700" b="1" dirty="0">
                <a:latin typeface="+mn-lt"/>
              </a:rPr>
              <a:t>Université de Paris</a:t>
            </a:r>
          </a:p>
          <a:p>
            <a:pPr algn="ctr"/>
            <a:r>
              <a:rPr lang="fr-FR" sz="700" b="1" dirty="0">
                <a:latin typeface="+mn-lt"/>
              </a:rPr>
              <a:t>Parcours « ISDD-Macromolécules»</a:t>
            </a:r>
          </a:p>
        </p:txBody>
      </p:sp>
      <p:sp>
        <p:nvSpPr>
          <p:cNvPr id="28" name="ZoneTexte 27"/>
          <p:cNvSpPr txBox="1"/>
          <p:nvPr/>
        </p:nvSpPr>
        <p:spPr>
          <a:xfrm>
            <a:off x="8683209" y="521623"/>
            <a:ext cx="1644151" cy="308922"/>
          </a:xfrm>
          <a:prstGeom prst="rect">
            <a:avLst/>
          </a:prstGeom>
          <a:noFill/>
        </p:spPr>
        <p:txBody>
          <a:bodyPr wrap="square" lIns="92573" tIns="46287" rIns="92573" bIns="46287" rtlCol="0">
            <a:spAutoFit/>
          </a:bodyPr>
          <a:lstStyle/>
          <a:p>
            <a:pPr algn="ctr"/>
            <a:r>
              <a:rPr lang="fr-FR" sz="700" b="1" dirty="0">
                <a:latin typeface="+mn-lt"/>
              </a:rPr>
              <a:t>Université de Strasbourg</a:t>
            </a:r>
          </a:p>
          <a:p>
            <a:pPr algn="ctr"/>
            <a:r>
              <a:rPr lang="fr-FR" sz="700" b="1" dirty="0">
                <a:latin typeface="+mn-lt"/>
              </a:rPr>
              <a:t>Parcours « ISDD-Molécules Bioactives »</a:t>
            </a:r>
          </a:p>
        </p:txBody>
      </p:sp>
      <p:sp>
        <p:nvSpPr>
          <p:cNvPr id="41" name="ZoneTexte 40"/>
          <p:cNvSpPr txBox="1"/>
          <p:nvPr/>
        </p:nvSpPr>
        <p:spPr>
          <a:xfrm>
            <a:off x="8763277" y="2100955"/>
            <a:ext cx="1484014" cy="308922"/>
          </a:xfrm>
          <a:prstGeom prst="rect">
            <a:avLst/>
          </a:prstGeom>
          <a:noFill/>
        </p:spPr>
        <p:txBody>
          <a:bodyPr wrap="square" lIns="92573" tIns="46287" rIns="92573" bIns="46287" rtlCol="0">
            <a:spAutoFit/>
          </a:bodyPr>
          <a:lstStyle/>
          <a:p>
            <a:pPr algn="ctr"/>
            <a:r>
              <a:rPr lang="fr-FR" sz="700" b="1" dirty="0">
                <a:solidFill>
                  <a:srgbClr val="0000FF"/>
                </a:solidFill>
                <a:latin typeface="+mn-lt"/>
              </a:rPr>
              <a:t>Université de Milan</a:t>
            </a:r>
          </a:p>
          <a:p>
            <a:pPr algn="ctr"/>
            <a:r>
              <a:rPr lang="fr-FR" sz="700" b="1" dirty="0">
                <a:solidFill>
                  <a:srgbClr val="0000FF"/>
                </a:solidFill>
                <a:latin typeface="+mn-lt"/>
              </a:rPr>
              <a:t>Design des Molécules Bioactives»</a:t>
            </a:r>
          </a:p>
        </p:txBody>
      </p:sp>
      <p:sp>
        <p:nvSpPr>
          <p:cNvPr id="6" name="Rectangle 5"/>
          <p:cNvSpPr/>
          <p:nvPr/>
        </p:nvSpPr>
        <p:spPr>
          <a:xfrm>
            <a:off x="8525305" y="2230083"/>
            <a:ext cx="289546" cy="92333"/>
          </a:xfrm>
          <a:prstGeom prst="rect">
            <a:avLst/>
          </a:prstGeom>
        </p:spPr>
        <p:txBody>
          <a:bodyPr wrap="none" lIns="92573" tIns="0" rIns="92573" bIns="0">
            <a:spAutoFit/>
          </a:bodyPr>
          <a:lstStyle/>
          <a:p>
            <a:pPr algn="ctr" fontAlgn="auto">
              <a:spcBef>
                <a:spcPts val="608"/>
              </a:spcBef>
              <a:spcAft>
                <a:spcPts val="0"/>
              </a:spcAft>
              <a:defRPr/>
            </a:pPr>
            <a:r>
              <a:rPr lang="fr-FR" sz="600" b="1" dirty="0">
                <a:latin typeface="+mn-lt"/>
              </a:rPr>
              <a:t>OU</a:t>
            </a:r>
          </a:p>
        </p:txBody>
      </p:sp>
      <p:sp>
        <p:nvSpPr>
          <p:cNvPr id="10" name="Rectangle 9"/>
          <p:cNvSpPr/>
          <p:nvPr/>
        </p:nvSpPr>
        <p:spPr>
          <a:xfrm>
            <a:off x="0" y="2"/>
            <a:ext cx="3453419" cy="7205662"/>
          </a:xfrm>
          <a:prstGeom prst="rect">
            <a:avLst/>
          </a:prstGeom>
          <a:noFill/>
          <a:ln w="25400">
            <a:solidFill>
              <a:srgbClr val="8F45C7"/>
            </a:solidFill>
          </a:ln>
          <a:effectLst/>
        </p:spPr>
        <p:style>
          <a:lnRef idx="1">
            <a:schemeClr val="accent1"/>
          </a:lnRef>
          <a:fillRef idx="3">
            <a:schemeClr val="accent1"/>
          </a:fillRef>
          <a:effectRef idx="2">
            <a:schemeClr val="accent1"/>
          </a:effectRef>
          <a:fontRef idx="minor">
            <a:schemeClr val="lt1"/>
          </a:fontRef>
        </p:style>
        <p:txBody>
          <a:bodyPr lIns="93552" tIns="46776" rIns="93552" bIns="46776" rtlCol="0" anchor="ctr"/>
          <a:lstStyle/>
          <a:p>
            <a:pPr algn="ctr"/>
            <a:endParaRPr lang="fr-FR"/>
          </a:p>
        </p:txBody>
      </p:sp>
      <p:sp>
        <p:nvSpPr>
          <p:cNvPr id="42" name="Rectangle 41"/>
          <p:cNvSpPr/>
          <p:nvPr/>
        </p:nvSpPr>
        <p:spPr>
          <a:xfrm>
            <a:off x="3503254" y="1"/>
            <a:ext cx="3382504" cy="7205663"/>
          </a:xfrm>
          <a:prstGeom prst="rect">
            <a:avLst/>
          </a:prstGeom>
          <a:noFill/>
          <a:ln w="25400">
            <a:solidFill>
              <a:srgbClr val="8F45C7"/>
            </a:solidFill>
          </a:ln>
          <a:effectLst/>
        </p:spPr>
        <p:style>
          <a:lnRef idx="1">
            <a:schemeClr val="accent1"/>
          </a:lnRef>
          <a:fillRef idx="3">
            <a:schemeClr val="accent1"/>
          </a:fillRef>
          <a:effectRef idx="2">
            <a:schemeClr val="accent1"/>
          </a:effectRef>
          <a:fontRef idx="minor">
            <a:schemeClr val="lt1"/>
          </a:fontRef>
        </p:style>
        <p:txBody>
          <a:bodyPr lIns="93552" tIns="46776" rIns="93552" bIns="46776" rtlCol="0" anchor="ctr"/>
          <a:lstStyle/>
          <a:p>
            <a:pPr algn="ctr"/>
            <a:endParaRPr lang="fr-FR"/>
          </a:p>
        </p:txBody>
      </p:sp>
      <p:sp>
        <p:nvSpPr>
          <p:cNvPr id="43" name="Rectangle 42"/>
          <p:cNvSpPr/>
          <p:nvPr/>
        </p:nvSpPr>
        <p:spPr>
          <a:xfrm>
            <a:off x="6935593" y="1"/>
            <a:ext cx="3415578" cy="7205663"/>
          </a:xfrm>
          <a:prstGeom prst="rect">
            <a:avLst/>
          </a:prstGeom>
          <a:noFill/>
          <a:ln w="25400">
            <a:solidFill>
              <a:srgbClr val="8F45C7"/>
            </a:solidFill>
          </a:ln>
          <a:effectLst/>
        </p:spPr>
        <p:style>
          <a:lnRef idx="1">
            <a:schemeClr val="accent1"/>
          </a:lnRef>
          <a:fillRef idx="3">
            <a:schemeClr val="accent1"/>
          </a:fillRef>
          <a:effectRef idx="2">
            <a:schemeClr val="accent1"/>
          </a:effectRef>
          <a:fontRef idx="minor">
            <a:schemeClr val="lt1"/>
          </a:fontRef>
        </p:style>
        <p:txBody>
          <a:bodyPr lIns="93552" tIns="46776" rIns="93552" bIns="46776" rtlCol="0" anchor="ctr"/>
          <a:lstStyle/>
          <a:p>
            <a:pPr algn="ctr"/>
            <a:endParaRPr lang="fr-FR"/>
          </a:p>
        </p:txBody>
      </p:sp>
      <p:sp>
        <p:nvSpPr>
          <p:cNvPr id="34" name="Rectangle 33"/>
          <p:cNvSpPr/>
          <p:nvPr/>
        </p:nvSpPr>
        <p:spPr>
          <a:xfrm>
            <a:off x="8521464" y="749851"/>
            <a:ext cx="289546" cy="92333"/>
          </a:xfrm>
          <a:prstGeom prst="rect">
            <a:avLst/>
          </a:prstGeom>
        </p:spPr>
        <p:txBody>
          <a:bodyPr wrap="none" lIns="92573" tIns="0" rIns="92573" bIns="0">
            <a:spAutoFit/>
          </a:bodyPr>
          <a:lstStyle/>
          <a:p>
            <a:pPr algn="ctr" fontAlgn="auto">
              <a:spcBef>
                <a:spcPts val="608"/>
              </a:spcBef>
              <a:spcAft>
                <a:spcPts val="0"/>
              </a:spcAft>
              <a:defRPr/>
            </a:pPr>
            <a:r>
              <a:rPr lang="fr-FR" sz="600" b="1" dirty="0">
                <a:latin typeface="+mn-lt"/>
              </a:rPr>
              <a:t>OU</a:t>
            </a:r>
          </a:p>
        </p:txBody>
      </p:sp>
      <p:grpSp>
        <p:nvGrpSpPr>
          <p:cNvPr id="8" name="Grouper 7"/>
          <p:cNvGrpSpPr/>
          <p:nvPr/>
        </p:nvGrpSpPr>
        <p:grpSpPr>
          <a:xfrm>
            <a:off x="3578984" y="3731696"/>
            <a:ext cx="3201587" cy="3489803"/>
            <a:chOff x="3578640" y="3203168"/>
            <a:chExt cx="3201587" cy="3489802"/>
          </a:xfrm>
        </p:grpSpPr>
        <p:sp>
          <p:nvSpPr>
            <p:cNvPr id="12" name="Signalisation droite 11"/>
            <p:cNvSpPr/>
            <p:nvPr/>
          </p:nvSpPr>
          <p:spPr>
            <a:xfrm rot="5400000">
              <a:off x="4091517" y="2722685"/>
              <a:ext cx="491067" cy="1452034"/>
            </a:xfrm>
            <a:prstGeom prst="homePlate">
              <a:avLst>
                <a:gd name="adj" fmla="val 51674"/>
              </a:avLst>
            </a:prstGeom>
            <a:solidFill>
              <a:schemeClr val="accent3">
                <a:lumMod val="20000"/>
                <a:lumOff val="80000"/>
              </a:schemeClr>
            </a:solidFill>
            <a:ln>
              <a:solidFill>
                <a:schemeClr val="accent3">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9" name="Rectangle à coins arrondis 18"/>
            <p:cNvSpPr/>
            <p:nvPr/>
          </p:nvSpPr>
          <p:spPr bwMode="auto">
            <a:xfrm>
              <a:off x="5237428" y="3766477"/>
              <a:ext cx="1531711" cy="612000"/>
            </a:xfrm>
            <a:prstGeom prst="roundRect">
              <a:avLst/>
            </a:prstGeom>
            <a:solidFill>
              <a:schemeClr val="accent1">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600" b="1" dirty="0">
                <a:solidFill>
                  <a:schemeClr val="tx1"/>
                </a:solidFill>
              </a:endParaRPr>
            </a:p>
            <a:p>
              <a:pPr algn="ctr">
                <a:defRPr/>
              </a:pPr>
              <a:r>
                <a:rPr lang="fr-FR" sz="600" b="1" dirty="0">
                  <a:solidFill>
                    <a:schemeClr val="tx1"/>
                  </a:solidFill>
                </a:rPr>
                <a:t>Semestre 1</a:t>
              </a:r>
            </a:p>
            <a:p>
              <a:pPr algn="ctr">
                <a:defRPr/>
              </a:pPr>
              <a:r>
                <a:rPr lang="fr-FR" sz="600" b="1" dirty="0">
                  <a:solidFill>
                    <a:schemeClr val="tx1"/>
                  </a:solidFill>
                </a:rPr>
                <a:t>Université de Strasbourg </a:t>
              </a:r>
            </a:p>
            <a:p>
              <a:pPr algn="ctr">
                <a:defRPr/>
              </a:pPr>
              <a:r>
                <a:rPr lang="fr-FR" sz="600" b="1" dirty="0">
                  <a:solidFill>
                    <a:schemeClr val="tx1"/>
                  </a:solidFill>
                </a:rPr>
                <a:t>(Pr  A. </a:t>
              </a:r>
              <a:r>
                <a:rPr lang="fr-FR" sz="600" b="1" dirty="0" err="1">
                  <a:solidFill>
                    <a:schemeClr val="tx1"/>
                  </a:solidFill>
                </a:rPr>
                <a:t>Varnek</a:t>
              </a:r>
              <a:r>
                <a:rPr lang="fr-FR" sz="600" b="1" dirty="0">
                  <a:solidFill>
                    <a:schemeClr val="tx1"/>
                  </a:solidFill>
                </a:rPr>
                <a:t>/Dr G. Marcou)</a:t>
              </a:r>
              <a:endParaRPr lang="fr-FR" sz="600" b="1" dirty="0">
                <a:solidFill>
                  <a:srgbClr val="0000FF"/>
                </a:solidFill>
              </a:endParaRPr>
            </a:p>
            <a:p>
              <a:pPr algn="ctr">
                <a:defRPr/>
              </a:pPr>
              <a:r>
                <a:rPr lang="fr-FR" sz="600" b="1" dirty="0" err="1">
                  <a:solidFill>
                    <a:srgbClr val="0000FF"/>
                  </a:solidFill>
                </a:rPr>
                <a:t>Chemoinformatique</a:t>
              </a:r>
              <a:endParaRPr lang="fr-FR" sz="600" b="1" dirty="0">
                <a:solidFill>
                  <a:srgbClr val="0000FF"/>
                </a:solidFill>
              </a:endParaRPr>
            </a:p>
            <a:p>
              <a:pPr algn="ctr">
                <a:defRPr/>
              </a:pPr>
              <a:endParaRPr lang="fr-FR" sz="600" b="1" dirty="0">
                <a:solidFill>
                  <a:srgbClr val="0000FF"/>
                </a:solidFill>
              </a:endParaRPr>
            </a:p>
          </p:txBody>
        </p:sp>
        <p:sp>
          <p:nvSpPr>
            <p:cNvPr id="16" name="Rectangle à coins arrondis 15"/>
            <p:cNvSpPr/>
            <p:nvPr/>
          </p:nvSpPr>
          <p:spPr bwMode="auto">
            <a:xfrm>
              <a:off x="5250129" y="4459283"/>
              <a:ext cx="1530098" cy="612000"/>
            </a:xfrm>
            <a:prstGeom prst="roundRect">
              <a:avLst/>
            </a:prstGeom>
            <a:solidFill>
              <a:schemeClr val="accent1">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600" b="1" dirty="0">
                  <a:solidFill>
                    <a:schemeClr val="tx1"/>
                  </a:solidFill>
                </a:rPr>
                <a:t>Semestre 2 </a:t>
              </a:r>
              <a:r>
                <a:rPr lang="fr-FR" sz="800" b="1" dirty="0">
                  <a:solidFill>
                    <a:srgbClr val="0000FF"/>
                  </a:solidFill>
                </a:rPr>
                <a:t>*</a:t>
              </a:r>
            </a:p>
            <a:p>
              <a:pPr algn="ctr">
                <a:defRPr/>
              </a:pPr>
              <a:r>
                <a:rPr lang="fr-FR" sz="600" b="1" dirty="0">
                  <a:solidFill>
                    <a:schemeClr val="tx1"/>
                  </a:solidFill>
                </a:rPr>
                <a:t>Université </a:t>
              </a:r>
              <a:r>
                <a:rPr lang="fr-FR" sz="600" b="1" dirty="0" err="1">
                  <a:solidFill>
                    <a:schemeClr val="tx1"/>
                  </a:solidFill>
                </a:rPr>
                <a:t>Degli</a:t>
              </a:r>
              <a:r>
                <a:rPr lang="fr-FR" sz="600" b="1" dirty="0">
                  <a:solidFill>
                    <a:schemeClr val="tx1"/>
                  </a:solidFill>
                </a:rPr>
                <a:t> </a:t>
              </a:r>
              <a:r>
                <a:rPr lang="fr-FR" sz="600" b="1" dirty="0" err="1">
                  <a:solidFill>
                    <a:schemeClr val="tx1"/>
                  </a:solidFill>
                </a:rPr>
                <a:t>Studi</a:t>
              </a:r>
              <a:r>
                <a:rPr lang="fr-FR" sz="600" b="1" dirty="0">
                  <a:solidFill>
                    <a:schemeClr val="tx1"/>
                  </a:solidFill>
                </a:rPr>
                <a:t> de Milan  </a:t>
              </a:r>
              <a:endParaRPr lang="fr-FR" sz="600" dirty="0">
                <a:solidFill>
                  <a:schemeClr val="tx1"/>
                </a:solidFill>
              </a:endParaRPr>
            </a:p>
            <a:p>
              <a:pPr algn="ctr">
                <a:defRPr/>
              </a:pPr>
              <a:r>
                <a:rPr lang="fr-FR" sz="600" b="1" dirty="0">
                  <a:solidFill>
                    <a:schemeClr val="tx1"/>
                  </a:solidFill>
                </a:rPr>
                <a:t> (Pr L. </a:t>
              </a:r>
              <a:r>
                <a:rPr lang="fr-FR" sz="600" b="1" dirty="0" err="1">
                  <a:solidFill>
                    <a:schemeClr val="tx1"/>
                  </a:solidFill>
                </a:rPr>
                <a:t>Belvisi</a:t>
              </a:r>
              <a:r>
                <a:rPr lang="fr-FR" sz="600" b="1" dirty="0">
                  <a:solidFill>
                    <a:schemeClr val="tx1"/>
                  </a:solidFill>
                </a:rPr>
                <a:t>/Pr S. </a:t>
              </a:r>
              <a:r>
                <a:rPr lang="fr-FR" sz="600" b="1" dirty="0" err="1">
                  <a:solidFill>
                    <a:schemeClr val="tx1"/>
                  </a:solidFill>
                </a:rPr>
                <a:t>Pieraccini</a:t>
              </a:r>
              <a:r>
                <a:rPr lang="fr-FR" sz="600" b="1" dirty="0">
                  <a:solidFill>
                    <a:schemeClr val="tx1"/>
                  </a:solidFill>
                </a:rPr>
                <a:t>)</a:t>
              </a:r>
            </a:p>
            <a:p>
              <a:pPr algn="ctr">
                <a:defRPr/>
              </a:pPr>
              <a:r>
                <a:rPr lang="fr-FR" sz="600" b="1" dirty="0">
                  <a:solidFill>
                    <a:srgbClr val="0000FF"/>
                  </a:solidFill>
                </a:rPr>
                <a:t>Molécules Bioactives</a:t>
              </a:r>
            </a:p>
          </p:txBody>
        </p:sp>
        <p:sp>
          <p:nvSpPr>
            <p:cNvPr id="35" name="Rectangle à coins arrondis 34"/>
            <p:cNvSpPr/>
            <p:nvPr/>
          </p:nvSpPr>
          <p:spPr bwMode="auto">
            <a:xfrm>
              <a:off x="5237429" y="5827320"/>
              <a:ext cx="1530098" cy="612000"/>
            </a:xfrm>
            <a:prstGeom prst="roundRect">
              <a:avLst/>
            </a:prstGeom>
            <a:solidFill>
              <a:schemeClr val="accent1">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600" b="1" dirty="0">
                  <a:solidFill>
                    <a:schemeClr val="tx1"/>
                  </a:solidFill>
                </a:rPr>
                <a:t>Semestre 4</a:t>
              </a:r>
            </a:p>
            <a:p>
              <a:pPr algn="ctr">
                <a:defRPr/>
              </a:pPr>
              <a:r>
                <a:rPr lang="fr-FR" sz="600" b="1" dirty="0">
                  <a:solidFill>
                    <a:schemeClr val="tx1"/>
                  </a:solidFill>
                </a:rPr>
                <a:t>Stage</a:t>
              </a:r>
            </a:p>
            <a:p>
              <a:pPr algn="ctr">
                <a:defRPr/>
              </a:pPr>
              <a:r>
                <a:rPr lang="fr-FR" sz="800" b="1" dirty="0">
                  <a:solidFill>
                    <a:schemeClr val="tx1"/>
                  </a:solidFill>
                </a:rPr>
                <a:t> </a:t>
              </a:r>
              <a:r>
                <a:rPr lang="fr-FR" sz="600" b="1" dirty="0">
                  <a:solidFill>
                    <a:schemeClr val="tx1"/>
                  </a:solidFill>
                </a:rPr>
                <a:t>(Pr A-C. </a:t>
              </a:r>
              <a:r>
                <a:rPr lang="fr-FR" sz="600" b="1" dirty="0" err="1">
                  <a:solidFill>
                    <a:schemeClr val="tx1"/>
                  </a:solidFill>
                </a:rPr>
                <a:t>Camproux</a:t>
              </a:r>
              <a:r>
                <a:rPr lang="fr-FR" sz="600" b="1" dirty="0">
                  <a:solidFill>
                    <a:schemeClr val="tx1"/>
                  </a:solidFill>
                </a:rPr>
                <a:t>)</a:t>
              </a:r>
            </a:p>
          </p:txBody>
        </p:sp>
        <p:sp>
          <p:nvSpPr>
            <p:cNvPr id="36" name="Rectangle à coins arrondis 35"/>
            <p:cNvSpPr/>
            <p:nvPr/>
          </p:nvSpPr>
          <p:spPr bwMode="auto">
            <a:xfrm>
              <a:off x="3578640" y="3766477"/>
              <a:ext cx="1531711" cy="612000"/>
            </a:xfrm>
            <a:prstGeom prst="roundRect">
              <a:avLst/>
            </a:prstGeom>
            <a:solidFill>
              <a:schemeClr val="accent3">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fr-FR" sz="600" b="1" dirty="0">
                  <a:solidFill>
                    <a:schemeClr val="tx1"/>
                  </a:solidFill>
                </a:rPr>
                <a:t>Semestre 1</a:t>
              </a:r>
            </a:p>
            <a:p>
              <a:pPr algn="ctr">
                <a:defRPr/>
              </a:pPr>
              <a:r>
                <a:rPr lang="fr-FR" sz="600" b="1" dirty="0">
                  <a:solidFill>
                    <a:schemeClr val="tx1"/>
                  </a:solidFill>
                </a:rPr>
                <a:t>Université de Paris</a:t>
              </a:r>
            </a:p>
            <a:p>
              <a:pPr algn="ctr">
                <a:defRPr/>
              </a:pPr>
              <a:r>
                <a:rPr lang="fr-FR" sz="600" b="1" dirty="0">
                  <a:solidFill>
                    <a:schemeClr val="tx1"/>
                  </a:solidFill>
                </a:rPr>
                <a:t>(Pr  O. </a:t>
              </a:r>
              <a:r>
                <a:rPr lang="fr-FR" sz="600" b="1" dirty="0" err="1">
                  <a:solidFill>
                    <a:schemeClr val="tx1"/>
                  </a:solidFill>
                </a:rPr>
                <a:t>Taboureau</a:t>
              </a:r>
              <a:r>
                <a:rPr lang="fr-FR" sz="600" b="1" dirty="0">
                  <a:solidFill>
                    <a:schemeClr val="tx1"/>
                  </a:solidFill>
                </a:rPr>
                <a:t>)</a:t>
              </a:r>
              <a:endParaRPr lang="fr-FR" sz="600" b="1" dirty="0">
                <a:solidFill>
                  <a:srgbClr val="0000FF"/>
                </a:solidFill>
              </a:endParaRPr>
            </a:p>
            <a:p>
              <a:pPr algn="ctr">
                <a:defRPr/>
              </a:pPr>
              <a:r>
                <a:rPr lang="fr-FR" sz="600" b="1" dirty="0" err="1">
                  <a:solidFill>
                    <a:srgbClr val="0000FF"/>
                  </a:solidFill>
                </a:rPr>
                <a:t>Chemoinformatique</a:t>
              </a:r>
              <a:r>
                <a:rPr lang="fr-FR" sz="600" b="1" dirty="0">
                  <a:solidFill>
                    <a:srgbClr val="0000FF"/>
                  </a:solidFill>
                </a:rPr>
                <a:t> en Drug Design</a:t>
              </a:r>
            </a:p>
          </p:txBody>
        </p:sp>
        <p:sp>
          <p:nvSpPr>
            <p:cNvPr id="38" name="Rectangle à coins arrondis 37"/>
            <p:cNvSpPr/>
            <p:nvPr/>
          </p:nvSpPr>
          <p:spPr bwMode="auto">
            <a:xfrm>
              <a:off x="3580253" y="4450384"/>
              <a:ext cx="1530098" cy="612000"/>
            </a:xfrm>
            <a:prstGeom prst="roundRect">
              <a:avLst/>
            </a:prstGeom>
            <a:solidFill>
              <a:schemeClr val="accent3">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600" b="1" dirty="0">
                  <a:solidFill>
                    <a:schemeClr val="tx1"/>
                  </a:solidFill>
                </a:rPr>
                <a:t>Semestre 2</a:t>
              </a:r>
              <a:endParaRPr lang="en-GB" sz="600" b="1" dirty="0">
                <a:solidFill>
                  <a:srgbClr val="0000FF"/>
                </a:solidFill>
              </a:endParaRPr>
            </a:p>
            <a:p>
              <a:pPr algn="ctr">
                <a:defRPr/>
              </a:pPr>
              <a:r>
                <a:rPr lang="fr-FR" sz="600" b="1" dirty="0">
                  <a:solidFill>
                    <a:schemeClr val="tx1"/>
                  </a:solidFill>
                </a:rPr>
                <a:t>Université de  Paris</a:t>
              </a:r>
              <a:endParaRPr lang="fr-FR" sz="600" dirty="0">
                <a:solidFill>
                  <a:schemeClr val="tx1"/>
                </a:solidFill>
              </a:endParaRPr>
            </a:p>
            <a:p>
              <a:pPr algn="ctr">
                <a:defRPr/>
              </a:pPr>
              <a:r>
                <a:rPr lang="fr-FR" sz="600" b="1" dirty="0">
                  <a:solidFill>
                    <a:schemeClr val="tx1"/>
                  </a:solidFill>
                </a:rPr>
                <a:t> (Pr O. Taboureau)</a:t>
              </a:r>
            </a:p>
            <a:p>
              <a:pPr algn="ctr">
                <a:defRPr/>
              </a:pPr>
              <a:r>
                <a:rPr lang="fr-FR" sz="600" b="1" dirty="0">
                  <a:solidFill>
                    <a:srgbClr val="0000FF"/>
                  </a:solidFill>
                </a:rPr>
                <a:t>Macromolécules</a:t>
              </a:r>
            </a:p>
          </p:txBody>
        </p:sp>
        <p:sp>
          <p:nvSpPr>
            <p:cNvPr id="39" name="Rectangle à coins arrondis 38"/>
            <p:cNvSpPr/>
            <p:nvPr/>
          </p:nvSpPr>
          <p:spPr bwMode="auto">
            <a:xfrm>
              <a:off x="4406900" y="5134820"/>
              <a:ext cx="1638299" cy="612000"/>
            </a:xfrm>
            <a:prstGeom prst="roundRect">
              <a:avLst/>
            </a:prstGeom>
            <a:solidFill>
              <a:srgbClr val="CBA9E5"/>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rIns="36000" anchor="ctr"/>
            <a:lstStyle/>
            <a:p>
              <a:pPr algn="ctr">
                <a:defRPr/>
              </a:pPr>
              <a:r>
                <a:rPr lang="fr-FR" sz="600" b="1" dirty="0">
                  <a:solidFill>
                    <a:schemeClr val="tx1"/>
                  </a:solidFill>
                </a:rPr>
                <a:t>Semestre 3</a:t>
              </a:r>
            </a:p>
            <a:p>
              <a:pPr algn="ctr">
                <a:defRPr/>
              </a:pPr>
              <a:r>
                <a:rPr lang="fr-FR" sz="600" b="1" dirty="0">
                  <a:solidFill>
                    <a:schemeClr val="tx1"/>
                  </a:solidFill>
                </a:rPr>
                <a:t>Université de Paris </a:t>
              </a:r>
            </a:p>
            <a:p>
              <a:pPr algn="ctr">
                <a:defRPr/>
              </a:pPr>
              <a:r>
                <a:rPr lang="fr-FR" sz="600" b="1" dirty="0">
                  <a:solidFill>
                    <a:schemeClr val="tx1"/>
                  </a:solidFill>
                </a:rPr>
                <a:t> (Pr A-C. </a:t>
              </a:r>
              <a:r>
                <a:rPr lang="fr-FR" sz="600" b="1" dirty="0" err="1">
                  <a:solidFill>
                    <a:schemeClr val="tx1"/>
                  </a:solidFill>
                </a:rPr>
                <a:t>Camproux</a:t>
              </a:r>
              <a:r>
                <a:rPr lang="fr-FR" sz="600" b="1" dirty="0">
                  <a:solidFill>
                    <a:schemeClr val="tx1"/>
                  </a:solidFill>
                </a:rPr>
                <a:t>)</a:t>
              </a:r>
            </a:p>
            <a:p>
              <a:pPr algn="ctr">
                <a:defRPr/>
              </a:pPr>
              <a:r>
                <a:rPr lang="fr-FR" sz="600" b="1" dirty="0">
                  <a:solidFill>
                    <a:srgbClr val="0000FF"/>
                  </a:solidFill>
                </a:rPr>
                <a:t>Drug Design et criblage</a:t>
              </a:r>
            </a:p>
          </p:txBody>
        </p:sp>
        <p:sp>
          <p:nvSpPr>
            <p:cNvPr id="40" name="Rectangle à coins arrondis 39"/>
            <p:cNvSpPr/>
            <p:nvPr/>
          </p:nvSpPr>
          <p:spPr bwMode="auto">
            <a:xfrm>
              <a:off x="3580253" y="5827320"/>
              <a:ext cx="1530098" cy="612000"/>
            </a:xfrm>
            <a:prstGeom prst="roundRect">
              <a:avLst/>
            </a:prstGeom>
            <a:solidFill>
              <a:schemeClr val="accent3">
                <a:lumMod val="20000"/>
                <a:lumOff val="80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lgn="ctr">
                <a:defRPr/>
              </a:pPr>
              <a:r>
                <a:rPr lang="fr-FR" sz="600" b="1" dirty="0">
                  <a:solidFill>
                    <a:schemeClr val="tx1"/>
                  </a:solidFill>
                </a:rPr>
                <a:t>Semestre 4 </a:t>
              </a:r>
              <a:r>
                <a:rPr lang="fr-FR" sz="800" b="1" dirty="0">
                  <a:solidFill>
                    <a:srgbClr val="0000FF"/>
                  </a:solidFill>
                </a:rPr>
                <a:t>*</a:t>
              </a:r>
            </a:p>
            <a:p>
              <a:pPr algn="ctr">
                <a:defRPr/>
              </a:pPr>
              <a:r>
                <a:rPr lang="fr-FR" sz="600" b="1" dirty="0">
                  <a:solidFill>
                    <a:schemeClr val="tx1"/>
                  </a:solidFill>
                </a:rPr>
                <a:t>Stage à l’étranger</a:t>
              </a:r>
            </a:p>
            <a:p>
              <a:pPr algn="ctr">
                <a:defRPr/>
              </a:pPr>
              <a:r>
                <a:rPr lang="fr-FR" sz="800" b="1" dirty="0">
                  <a:solidFill>
                    <a:schemeClr val="tx1"/>
                  </a:solidFill>
                </a:rPr>
                <a:t> </a:t>
              </a:r>
              <a:r>
                <a:rPr lang="fr-FR" sz="600" b="1" dirty="0">
                  <a:solidFill>
                    <a:schemeClr val="tx1"/>
                  </a:solidFill>
                </a:rPr>
                <a:t>(Pr A-C. </a:t>
              </a:r>
              <a:r>
                <a:rPr lang="fr-FR" sz="600" b="1" dirty="0" err="1">
                  <a:solidFill>
                    <a:schemeClr val="tx1"/>
                  </a:solidFill>
                </a:rPr>
                <a:t>Camproux</a:t>
              </a:r>
              <a:r>
                <a:rPr lang="fr-FR" sz="600" b="1" dirty="0">
                  <a:solidFill>
                    <a:schemeClr val="tx1"/>
                  </a:solidFill>
                </a:rPr>
                <a:t>)</a:t>
              </a:r>
            </a:p>
            <a:p>
              <a:pPr algn="ctr">
                <a:defRPr/>
              </a:pPr>
              <a:r>
                <a:rPr lang="fr-FR" sz="600" b="1" dirty="0">
                  <a:solidFill>
                    <a:srgbClr val="0000FF"/>
                  </a:solidFill>
                </a:rPr>
                <a:t>En Angleterre, Finlande, Italie, Suède, Danemark, Bulgarie, Australie, Corée, EU,..</a:t>
              </a:r>
            </a:p>
          </p:txBody>
        </p:sp>
        <p:sp>
          <p:nvSpPr>
            <p:cNvPr id="21" name="ZoneTexte 20"/>
            <p:cNvSpPr txBox="1"/>
            <p:nvPr/>
          </p:nvSpPr>
          <p:spPr>
            <a:xfrm>
              <a:off x="3959396" y="6492915"/>
              <a:ext cx="2600553" cy="200055"/>
            </a:xfrm>
            <a:prstGeom prst="rect">
              <a:avLst/>
            </a:prstGeom>
            <a:noFill/>
          </p:spPr>
          <p:txBody>
            <a:bodyPr wrap="square" rtlCol="0">
              <a:spAutoFit/>
            </a:bodyPr>
            <a:lstStyle/>
            <a:p>
              <a:r>
                <a:rPr lang="fr-FR" sz="700" b="1" dirty="0">
                  <a:solidFill>
                    <a:srgbClr val="0000FF"/>
                  </a:solidFill>
                  <a:latin typeface="+mn-lt"/>
                </a:rPr>
                <a:t>*</a:t>
              </a:r>
              <a:r>
                <a:rPr lang="fr-FR" sz="700" dirty="0">
                  <a:solidFill>
                    <a:srgbClr val="0000FF"/>
                  </a:solidFill>
                  <a:latin typeface="+mn-lt"/>
                </a:rPr>
                <a:t> Les étudiants pourront bénéficier de bourses Erasmus</a:t>
              </a:r>
            </a:p>
          </p:txBody>
        </p:sp>
        <p:sp>
          <p:nvSpPr>
            <p:cNvPr id="3" name="ZoneTexte 2"/>
            <p:cNvSpPr txBox="1"/>
            <p:nvPr/>
          </p:nvSpPr>
          <p:spPr>
            <a:xfrm>
              <a:off x="5037608" y="3940684"/>
              <a:ext cx="304548" cy="184666"/>
            </a:xfrm>
            <a:prstGeom prst="rect">
              <a:avLst/>
            </a:prstGeom>
            <a:noFill/>
          </p:spPr>
          <p:txBody>
            <a:bodyPr wrap="square" rtlCol="0">
              <a:spAutoFit/>
            </a:bodyPr>
            <a:lstStyle/>
            <a:p>
              <a:r>
                <a:rPr lang="fr-FR" sz="600" dirty="0">
                  <a:latin typeface="+mn-lt"/>
                </a:rPr>
                <a:t>ou</a:t>
              </a:r>
            </a:p>
          </p:txBody>
        </p:sp>
        <p:sp>
          <p:nvSpPr>
            <p:cNvPr id="27" name="ZoneTexte 26"/>
            <p:cNvSpPr txBox="1"/>
            <p:nvPr/>
          </p:nvSpPr>
          <p:spPr>
            <a:xfrm>
              <a:off x="5042076" y="4624078"/>
              <a:ext cx="304548" cy="184666"/>
            </a:xfrm>
            <a:prstGeom prst="rect">
              <a:avLst/>
            </a:prstGeom>
            <a:noFill/>
          </p:spPr>
          <p:txBody>
            <a:bodyPr wrap="square" rtlCol="0">
              <a:spAutoFit/>
            </a:bodyPr>
            <a:lstStyle/>
            <a:p>
              <a:r>
                <a:rPr lang="fr-FR" sz="600" dirty="0">
                  <a:latin typeface="+mn-lt"/>
                </a:rPr>
                <a:t>ou</a:t>
              </a:r>
            </a:p>
          </p:txBody>
        </p:sp>
        <p:sp>
          <p:nvSpPr>
            <p:cNvPr id="14" name="ZoneTexte 13"/>
            <p:cNvSpPr txBox="1"/>
            <p:nvPr/>
          </p:nvSpPr>
          <p:spPr>
            <a:xfrm>
              <a:off x="3670300" y="3238036"/>
              <a:ext cx="1333500" cy="369332"/>
            </a:xfrm>
            <a:prstGeom prst="rect">
              <a:avLst/>
            </a:prstGeom>
            <a:noFill/>
            <a:ln>
              <a:noFill/>
            </a:ln>
          </p:spPr>
          <p:txBody>
            <a:bodyPr wrap="square" lIns="36000" tIns="0" rIns="0" bIns="0" rtlCol="0">
              <a:spAutoFit/>
            </a:bodyPr>
            <a:lstStyle/>
            <a:p>
              <a:pPr algn="ctr">
                <a:defRPr/>
              </a:pPr>
              <a:r>
                <a:rPr lang="fr-FR" sz="600" b="1" dirty="0">
                  <a:latin typeface="+mn-lt"/>
                </a:rPr>
                <a:t>PARCOURS « ISDD-MACROMOLECULES »</a:t>
              </a:r>
            </a:p>
            <a:p>
              <a:pPr algn="ctr">
                <a:defRPr/>
              </a:pPr>
              <a:r>
                <a:rPr lang="fr-FR" sz="600" b="1" dirty="0"/>
                <a:t>(possibilité de parcours en alternance)</a:t>
              </a:r>
            </a:p>
            <a:p>
              <a:pPr algn="ctr">
                <a:defRPr/>
              </a:pPr>
              <a:endParaRPr lang="fr-FR" sz="600" b="1" dirty="0">
                <a:latin typeface="+mn-lt"/>
              </a:endParaRPr>
            </a:p>
          </p:txBody>
        </p:sp>
        <p:sp>
          <p:nvSpPr>
            <p:cNvPr id="46" name="Signalisation droite 45"/>
            <p:cNvSpPr/>
            <p:nvPr/>
          </p:nvSpPr>
          <p:spPr>
            <a:xfrm rot="5400000">
              <a:off x="5777120" y="2723419"/>
              <a:ext cx="489600" cy="1452034"/>
            </a:xfrm>
            <a:prstGeom prst="homePlate">
              <a:avLst>
                <a:gd name="adj" fmla="val 51674"/>
              </a:avLst>
            </a:prstGeom>
            <a:solidFill>
              <a:schemeClr val="accent1">
                <a:lumMod val="20000"/>
                <a:lumOff val="80000"/>
              </a:schemeClr>
            </a:solidFill>
            <a:ln>
              <a:solidFill>
                <a:schemeClr val="accent3">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47" name="ZoneTexte 46"/>
            <p:cNvSpPr txBox="1"/>
            <p:nvPr/>
          </p:nvSpPr>
          <p:spPr>
            <a:xfrm>
              <a:off x="5270514" y="3263977"/>
              <a:ext cx="1449344" cy="184666"/>
            </a:xfrm>
            <a:prstGeom prst="rect">
              <a:avLst/>
            </a:prstGeom>
            <a:noFill/>
            <a:ln>
              <a:noFill/>
            </a:ln>
          </p:spPr>
          <p:txBody>
            <a:bodyPr wrap="square" lIns="36000" tIns="0" rIns="0" bIns="0" rtlCol="0">
              <a:spAutoFit/>
            </a:bodyPr>
            <a:lstStyle/>
            <a:p>
              <a:pPr algn="ctr">
                <a:defRPr/>
              </a:pPr>
              <a:r>
                <a:rPr lang="fr-FR" sz="600" b="1" dirty="0">
                  <a:latin typeface="+mn-lt"/>
                </a:rPr>
                <a:t>PARCOURS «ISDD-MOLECULES BIOACTIVES»</a:t>
              </a:r>
            </a:p>
            <a:p>
              <a:pPr algn="ctr">
                <a:defRPr/>
              </a:pPr>
              <a:r>
                <a:rPr lang="fr-FR" sz="600" b="1" dirty="0">
                  <a:latin typeface="+mn-lt"/>
                </a:rPr>
                <a:t>(possibilité de double diplôme)</a:t>
              </a:r>
            </a:p>
          </p:txBody>
        </p:sp>
      </p:grpSp>
      <p:pic>
        <p:nvPicPr>
          <p:cNvPr id="52" name="Image 51" descr="pocket_estimationDistanc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1087" y="5653139"/>
            <a:ext cx="2166328" cy="1468332"/>
          </a:xfrm>
          <a:prstGeom prst="rect">
            <a:avLst/>
          </a:prstGeom>
        </p:spPr>
      </p:pic>
      <p:pic>
        <p:nvPicPr>
          <p:cNvPr id="37" name="Graphique 11"/>
          <p:cNvPicPr/>
          <p:nvPr/>
        </p:nvPicPr>
        <p:blipFill>
          <a:blip r:embed="rId4"/>
          <a:stretch>
            <a:fillRect/>
          </a:stretch>
        </p:blipFill>
        <p:spPr>
          <a:xfrm>
            <a:off x="346452" y="5424661"/>
            <a:ext cx="2584999" cy="1729067"/>
          </a:xfrm>
          <a:prstGeom prst="rect">
            <a:avLst/>
          </a:prstGeom>
          <a:ln>
            <a:noFill/>
          </a:ln>
        </p:spPr>
      </p:pic>
      <p:sp>
        <p:nvSpPr>
          <p:cNvPr id="44" name="ZoneTexte 43">
            <a:extLst>
              <a:ext uri="{FF2B5EF4-FFF2-40B4-BE49-F238E27FC236}">
                <a16:creationId xmlns:a16="http://schemas.microsoft.com/office/drawing/2014/main" id="{7B5BF3A6-003A-8547-B33C-CBBE819F0D76}"/>
              </a:ext>
            </a:extLst>
          </p:cNvPr>
          <p:cNvSpPr txBox="1"/>
          <p:nvPr/>
        </p:nvSpPr>
        <p:spPr>
          <a:xfrm>
            <a:off x="7029968" y="2088262"/>
            <a:ext cx="1586940" cy="308922"/>
          </a:xfrm>
          <a:prstGeom prst="rect">
            <a:avLst/>
          </a:prstGeom>
          <a:noFill/>
        </p:spPr>
        <p:txBody>
          <a:bodyPr wrap="square" lIns="92573" tIns="46287" rIns="92573" bIns="46287" rtlCol="0">
            <a:spAutoFit/>
          </a:bodyPr>
          <a:lstStyle/>
          <a:p>
            <a:pPr algn="ctr"/>
            <a:r>
              <a:rPr lang="fr-FR" sz="700" b="1" dirty="0">
                <a:latin typeface="+mn-lt"/>
              </a:rPr>
              <a:t>Université </a:t>
            </a:r>
            <a:r>
              <a:rPr lang="fr-FR" sz="700" b="1">
                <a:latin typeface="+mn-lt"/>
              </a:rPr>
              <a:t>de Paris</a:t>
            </a:r>
            <a:endParaRPr lang="fr-FR" sz="700" b="1" dirty="0">
              <a:latin typeface="+mn-lt"/>
            </a:endParaRPr>
          </a:p>
          <a:p>
            <a:pPr algn="ctr"/>
            <a:r>
              <a:rPr lang="fr-FR" sz="700" b="1" dirty="0">
                <a:latin typeface="+mn-lt"/>
              </a:rPr>
              <a:t>Modélisation des Macromolécules»</a:t>
            </a:r>
          </a:p>
        </p:txBody>
      </p:sp>
      <p:sp>
        <p:nvSpPr>
          <p:cNvPr id="7" name="Rectangle 6">
            <a:extLst>
              <a:ext uri="{FF2B5EF4-FFF2-40B4-BE49-F238E27FC236}">
                <a16:creationId xmlns:a16="http://schemas.microsoft.com/office/drawing/2014/main" id="{FA0D3944-3542-1546-8914-8FCC7C80057C}"/>
              </a:ext>
            </a:extLst>
          </p:cNvPr>
          <p:cNvSpPr/>
          <p:nvPr/>
        </p:nvSpPr>
        <p:spPr>
          <a:xfrm>
            <a:off x="7239151" y="5374636"/>
            <a:ext cx="1893467" cy="184666"/>
          </a:xfrm>
          <a:prstGeom prst="rect">
            <a:avLst/>
          </a:prstGeom>
        </p:spPr>
        <p:txBody>
          <a:bodyPr wrap="none">
            <a:spAutoFit/>
          </a:bodyPr>
          <a:lstStyle/>
          <a:p>
            <a:pPr fontAlgn="auto">
              <a:spcBef>
                <a:spcPts val="0"/>
              </a:spcBef>
              <a:spcAft>
                <a:spcPts val="0"/>
              </a:spcAft>
              <a:defRPr/>
            </a:pPr>
            <a:r>
              <a:rPr lang="fr-FR" sz="600" dirty="0">
                <a:solidFill>
                  <a:srgbClr val="0000FF"/>
                </a:solidFill>
              </a:rPr>
              <a:t>* De 30%  à 60%  de la formation est en anglais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e 1&quot;/&gt;&lt;property id=&quot;20307&quot; value=&quot;257&quot;/&gt;&lt;/object&gt;&lt;object type=&quot;3&quot; unique_id=&quot;10005&quot;&gt;&lt;property id=&quot;20148&quot; value=&quot;5&quot;/&gt;&lt;property id=&quot;20300&quot; value=&quot;Diapositive 2&quot;/&gt;&lt;property id=&quot;20307&quot; value=&quot;256&quot;/&gt;&lt;/object&gt;&lt;/object&gt;&lt;/object&gt;&lt;/database&gt;"/>
  <p:tag name="SECTOMILLISECCONVERTED"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21329</TotalTime>
  <Words>1513</Words>
  <Application>Microsoft Macintosh PowerPoint</Application>
  <PresentationFormat>Personnalisé</PresentationFormat>
  <Paragraphs>221</Paragraphs>
  <Slides>2</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Arial Black</vt:lpstr>
      <vt:lpstr>Arial Rounded MT Bold</vt:lpstr>
      <vt:lpstr>Britannic Bold</vt:lpstr>
      <vt:lpstr>Calibri</vt:lpstr>
      <vt:lpstr>Copperplate Gothic Bold</vt:lpstr>
      <vt:lpstr>Wingdings</vt:lpstr>
      <vt:lpstr>Thème Office</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Microsoft Office User</cp:lastModifiedBy>
  <cp:revision>623</cp:revision>
  <cp:lastPrinted>2020-01-22T10:51:21Z</cp:lastPrinted>
  <dcterms:created xsi:type="dcterms:W3CDTF">2015-01-30T17:47:45Z</dcterms:created>
  <dcterms:modified xsi:type="dcterms:W3CDTF">2020-01-22T10:59:53Z</dcterms:modified>
</cp:coreProperties>
</file>