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0360025" cy="7205663"/>
  <p:notesSz cx="6797675" cy="9928225"/>
  <p:custDataLst>
    <p:tags r:id="rId5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628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2574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886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514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314352" algn="l" defTabSz="92574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77223" algn="l" defTabSz="92574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40094" algn="l" defTabSz="92574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702965" algn="l" defTabSz="92574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0">
          <p15:clr>
            <a:srgbClr val="A4A3A4"/>
          </p15:clr>
        </p15:guide>
        <p15:guide id="2" pos="32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00CC"/>
    <a:srgbClr val="0000FF"/>
    <a:srgbClr val="8F45C7"/>
    <a:srgbClr val="C453DB"/>
    <a:srgbClr val="FFEFFF"/>
    <a:srgbClr val="DFEDF9"/>
    <a:srgbClr val="CBA9E5"/>
    <a:srgbClr val="B6A6CA"/>
    <a:srgbClr val="F6D2EE"/>
    <a:srgbClr val="574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61" autoAdjust="0"/>
    <p:restoredTop sz="50000" autoAdjust="0"/>
  </p:normalViewPr>
  <p:slideViewPr>
    <p:cSldViewPr snapToGrid="0">
      <p:cViewPr varScale="1">
        <p:scale>
          <a:sx n="202" d="100"/>
          <a:sy n="202" d="100"/>
        </p:scale>
        <p:origin x="1640" y="184"/>
      </p:cViewPr>
      <p:guideLst>
        <p:guide orient="horz" pos="227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47" d="100"/>
          <a:sy n="147" d="100"/>
        </p:scale>
        <p:origin x="5400" y="208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2945862" cy="495872"/>
          </a:xfrm>
          <a:prstGeom prst="rect">
            <a:avLst/>
          </a:prstGeom>
        </p:spPr>
        <p:txBody>
          <a:bodyPr vert="horz" lIns="88194" tIns="44096" rIns="88194" bIns="44096" rtlCol="0"/>
          <a:lstStyle>
            <a:lvl1pPr algn="l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01" y="4"/>
            <a:ext cx="2945862" cy="495872"/>
          </a:xfrm>
          <a:prstGeom prst="rect">
            <a:avLst/>
          </a:prstGeom>
        </p:spPr>
        <p:txBody>
          <a:bodyPr vert="horz" lIns="88194" tIns="44096" rIns="88194" bIns="44096" rtlCol="0"/>
          <a:lstStyle>
            <a:lvl1pPr algn="r">
              <a:defRPr sz="1100">
                <a:latin typeface="Arial" charset="0"/>
              </a:defRPr>
            </a:lvl1pPr>
          </a:lstStyle>
          <a:p>
            <a:pPr>
              <a:defRPr/>
            </a:pPr>
            <a:fld id="{63851D90-EB69-43F8-812E-6C7F37054094}" type="datetimeFigureOut">
              <a:rPr lang="fr-FR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46125"/>
            <a:ext cx="534987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94" tIns="44096" rIns="88194" bIns="44096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9" y="4715412"/>
            <a:ext cx="5438748" cy="4467471"/>
          </a:xfrm>
          <a:prstGeom prst="rect">
            <a:avLst/>
          </a:prstGeom>
        </p:spPr>
        <p:txBody>
          <a:bodyPr vert="horz" lIns="88194" tIns="44096" rIns="88194" bIns="44096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6" y="9430817"/>
            <a:ext cx="2945862" cy="495872"/>
          </a:xfrm>
          <a:prstGeom prst="rect">
            <a:avLst/>
          </a:prstGeom>
        </p:spPr>
        <p:txBody>
          <a:bodyPr vert="horz" lIns="88194" tIns="44096" rIns="88194" bIns="44096" rtlCol="0" anchor="b"/>
          <a:lstStyle>
            <a:lvl1pPr algn="l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01" y="9430817"/>
            <a:ext cx="2945862" cy="495872"/>
          </a:xfrm>
          <a:prstGeom prst="rect">
            <a:avLst/>
          </a:prstGeom>
        </p:spPr>
        <p:txBody>
          <a:bodyPr vert="horz" lIns="88194" tIns="44096" rIns="88194" bIns="44096" rtlCol="0" anchor="b"/>
          <a:lstStyle>
            <a:lvl1pPr algn="r">
              <a:defRPr sz="1100">
                <a:latin typeface="Arial" charset="0"/>
              </a:defRPr>
            </a:lvl1pPr>
          </a:lstStyle>
          <a:p>
            <a:pPr>
              <a:defRPr/>
            </a:pPr>
            <a:fld id="{7BBB2639-C070-4D3C-AE22-BFEE3857B6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407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287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2574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8861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5148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14352" algn="l" defTabSz="9257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77223" algn="l" defTabSz="9257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40094" algn="l" defTabSz="9257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02965" algn="l" defTabSz="9257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BB2639-C070-4D3C-AE22-BFEE3857B617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0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23900" y="746125"/>
            <a:ext cx="5349875" cy="3721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BB2639-C070-4D3C-AE22-BFEE3857B617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7006" y="2238434"/>
            <a:ext cx="8806021" cy="1544546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4008" y="4083214"/>
            <a:ext cx="7252018" cy="18414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2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5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8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1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4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7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0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806BE-3E67-4A99-8AB7-1AEFD066F0AE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38C6-0EF3-4F10-B75A-53DDD36EC1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376C-4CEA-4671-BD59-D91AC5670649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41407-0A0A-4543-AA4F-392C3B9331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11023" y="288579"/>
            <a:ext cx="2331005" cy="614816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8003" y="288579"/>
            <a:ext cx="6820349" cy="614816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8C40-0892-4313-ACCD-219BBDCD1024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B5818-F4DD-49C5-9F15-DBBD4BEA49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04E8-2BB6-4BF8-9AAB-AA8E8FB0A5C9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E78E7-1100-4228-9F54-4D4FAE2CB0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8372" y="4630322"/>
            <a:ext cx="8806021" cy="143112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8372" y="3054079"/>
            <a:ext cx="8806021" cy="157623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28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25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886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14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143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772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400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02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715CF-3EE2-4B49-95FA-926E1F310EC1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70E7-EFD2-4B8E-9697-AED62E99AD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8003" y="1681332"/>
            <a:ext cx="4575679" cy="475540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66347" y="1681332"/>
            <a:ext cx="4575679" cy="475540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E26FB-4779-4EED-A13E-0C106108A524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BF0CA-0BDE-4B94-A3E0-D8123FE771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8009" y="1612942"/>
            <a:ext cx="4577476" cy="67219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2870" indent="0">
              <a:buNone/>
              <a:defRPr sz="1900" b="1"/>
            </a:lvl2pPr>
            <a:lvl3pPr marL="925741" indent="0">
              <a:buNone/>
              <a:defRPr sz="1800" b="1"/>
            </a:lvl3pPr>
            <a:lvl4pPr marL="1388612" indent="0">
              <a:buNone/>
              <a:defRPr sz="1600" b="1"/>
            </a:lvl4pPr>
            <a:lvl5pPr marL="1851483" indent="0">
              <a:buNone/>
              <a:defRPr sz="1600" b="1"/>
            </a:lvl5pPr>
            <a:lvl6pPr marL="2314352" indent="0">
              <a:buNone/>
              <a:defRPr sz="1600" b="1"/>
            </a:lvl6pPr>
            <a:lvl7pPr marL="2777223" indent="0">
              <a:buNone/>
              <a:defRPr sz="1600" b="1"/>
            </a:lvl7pPr>
            <a:lvl8pPr marL="3240094" indent="0">
              <a:buNone/>
              <a:defRPr sz="1600" b="1"/>
            </a:lvl8pPr>
            <a:lvl9pPr marL="3702965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8009" y="2285134"/>
            <a:ext cx="4577476" cy="4151598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62756" y="1612942"/>
            <a:ext cx="4579278" cy="67219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2870" indent="0">
              <a:buNone/>
              <a:defRPr sz="1900" b="1"/>
            </a:lvl2pPr>
            <a:lvl3pPr marL="925741" indent="0">
              <a:buNone/>
              <a:defRPr sz="1800" b="1"/>
            </a:lvl3pPr>
            <a:lvl4pPr marL="1388612" indent="0">
              <a:buNone/>
              <a:defRPr sz="1600" b="1"/>
            </a:lvl4pPr>
            <a:lvl5pPr marL="1851483" indent="0">
              <a:buNone/>
              <a:defRPr sz="1600" b="1"/>
            </a:lvl5pPr>
            <a:lvl6pPr marL="2314352" indent="0">
              <a:buNone/>
              <a:defRPr sz="1600" b="1"/>
            </a:lvl6pPr>
            <a:lvl7pPr marL="2777223" indent="0">
              <a:buNone/>
              <a:defRPr sz="1600" b="1"/>
            </a:lvl7pPr>
            <a:lvl8pPr marL="3240094" indent="0">
              <a:buNone/>
              <a:defRPr sz="1600" b="1"/>
            </a:lvl8pPr>
            <a:lvl9pPr marL="3702965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62756" y="2285134"/>
            <a:ext cx="4579278" cy="4151598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AA2B-33EB-48A5-B3DE-68D80600132D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09910-DF89-4716-90AD-E386621CC6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20139-C26F-4263-906E-8361506F5244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39B68-B048-4BFC-B994-4E6DBE64F5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B3381-4F81-44D3-9A79-7F70D81DB22D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6F840-AF07-4375-8B1F-C4AFB8AAD5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8008" y="286902"/>
            <a:ext cx="3408376" cy="122096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50492" y="286902"/>
            <a:ext cx="5791540" cy="614983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8008" y="1507860"/>
            <a:ext cx="3408376" cy="4928874"/>
          </a:xfrm>
        </p:spPr>
        <p:txBody>
          <a:bodyPr/>
          <a:lstStyle>
            <a:lvl1pPr marL="0" indent="0">
              <a:buNone/>
              <a:defRPr sz="1400"/>
            </a:lvl1pPr>
            <a:lvl2pPr marL="462870" indent="0">
              <a:buNone/>
              <a:defRPr sz="1200"/>
            </a:lvl2pPr>
            <a:lvl3pPr marL="925741" indent="0">
              <a:buNone/>
              <a:defRPr sz="1000"/>
            </a:lvl3pPr>
            <a:lvl4pPr marL="1388612" indent="0">
              <a:buNone/>
              <a:defRPr sz="900"/>
            </a:lvl4pPr>
            <a:lvl5pPr marL="1851483" indent="0">
              <a:buNone/>
              <a:defRPr sz="900"/>
            </a:lvl5pPr>
            <a:lvl6pPr marL="2314352" indent="0">
              <a:buNone/>
              <a:defRPr sz="900"/>
            </a:lvl6pPr>
            <a:lvl7pPr marL="2777223" indent="0">
              <a:buNone/>
              <a:defRPr sz="900"/>
            </a:lvl7pPr>
            <a:lvl8pPr marL="3240094" indent="0">
              <a:buNone/>
              <a:defRPr sz="900"/>
            </a:lvl8pPr>
            <a:lvl9pPr marL="3702965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E34A8-D18C-4E2A-825E-4945D8F7695D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F6F34-9765-4B74-BDDD-DB8EDDE230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0643" y="5043971"/>
            <a:ext cx="6216015" cy="59546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30643" y="643841"/>
            <a:ext cx="6216015" cy="4323398"/>
          </a:xfrm>
        </p:spPr>
        <p:txBody>
          <a:bodyPr rtlCol="0">
            <a:normAutofit/>
          </a:bodyPr>
          <a:lstStyle>
            <a:lvl1pPr marL="0" indent="0">
              <a:buNone/>
              <a:defRPr sz="3300"/>
            </a:lvl1pPr>
            <a:lvl2pPr marL="462870" indent="0">
              <a:buNone/>
              <a:defRPr sz="2900"/>
            </a:lvl2pPr>
            <a:lvl3pPr marL="925741" indent="0">
              <a:buNone/>
              <a:defRPr sz="2500"/>
            </a:lvl3pPr>
            <a:lvl4pPr marL="1388612" indent="0">
              <a:buNone/>
              <a:defRPr sz="1900"/>
            </a:lvl4pPr>
            <a:lvl5pPr marL="1851483" indent="0">
              <a:buNone/>
              <a:defRPr sz="1900"/>
            </a:lvl5pPr>
            <a:lvl6pPr marL="2314352" indent="0">
              <a:buNone/>
              <a:defRPr sz="1900"/>
            </a:lvl6pPr>
            <a:lvl7pPr marL="2777223" indent="0">
              <a:buNone/>
              <a:defRPr sz="1900"/>
            </a:lvl7pPr>
            <a:lvl8pPr marL="3240094" indent="0">
              <a:buNone/>
              <a:defRPr sz="1900"/>
            </a:lvl8pPr>
            <a:lvl9pPr marL="3702965" indent="0">
              <a:buNone/>
              <a:defRPr sz="19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30643" y="5639432"/>
            <a:ext cx="6216015" cy="845664"/>
          </a:xfrm>
        </p:spPr>
        <p:txBody>
          <a:bodyPr/>
          <a:lstStyle>
            <a:lvl1pPr marL="0" indent="0">
              <a:buNone/>
              <a:defRPr sz="1400"/>
            </a:lvl1pPr>
            <a:lvl2pPr marL="462870" indent="0">
              <a:buNone/>
              <a:defRPr sz="1200"/>
            </a:lvl2pPr>
            <a:lvl3pPr marL="925741" indent="0">
              <a:buNone/>
              <a:defRPr sz="1000"/>
            </a:lvl3pPr>
            <a:lvl4pPr marL="1388612" indent="0">
              <a:buNone/>
              <a:defRPr sz="900"/>
            </a:lvl4pPr>
            <a:lvl5pPr marL="1851483" indent="0">
              <a:buNone/>
              <a:defRPr sz="900"/>
            </a:lvl5pPr>
            <a:lvl6pPr marL="2314352" indent="0">
              <a:buNone/>
              <a:defRPr sz="900"/>
            </a:lvl6pPr>
            <a:lvl7pPr marL="2777223" indent="0">
              <a:buNone/>
              <a:defRPr sz="900"/>
            </a:lvl7pPr>
            <a:lvl8pPr marL="3240094" indent="0">
              <a:buNone/>
              <a:defRPr sz="900"/>
            </a:lvl8pPr>
            <a:lvl9pPr marL="3702965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DCDB4-4EB4-4706-B775-0463A4E8D945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AD260-774B-42E8-8F1A-4966392439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18491" y="289114"/>
            <a:ext cx="9323050" cy="1200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73" tIns="46287" rIns="92573" bIns="462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18491" y="1680537"/>
            <a:ext cx="9323050" cy="475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73" tIns="46287" rIns="92573" bIns="462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8491" y="6678175"/>
            <a:ext cx="2417447" cy="383784"/>
          </a:xfrm>
          <a:prstGeom prst="rect">
            <a:avLst/>
          </a:prstGeom>
        </p:spPr>
        <p:txBody>
          <a:bodyPr vert="horz" lIns="92573" tIns="46287" rIns="92573" bIns="4628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E30964-4540-44DC-A4EF-8A0D5367497A}" type="datetime1">
              <a:rPr lang="fr-FR" smtClean="0"/>
              <a:pPr>
                <a:defRPr/>
              </a:pPr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40299" y="6678175"/>
            <a:ext cx="3279432" cy="383784"/>
          </a:xfrm>
          <a:prstGeom prst="rect">
            <a:avLst/>
          </a:prstGeom>
        </p:spPr>
        <p:txBody>
          <a:bodyPr vert="horz" lIns="92573" tIns="46287" rIns="92573" bIns="46287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24094" y="6678175"/>
            <a:ext cx="2417447" cy="383784"/>
          </a:xfrm>
          <a:prstGeom prst="rect">
            <a:avLst/>
          </a:prstGeom>
        </p:spPr>
        <p:txBody>
          <a:bodyPr vert="horz" lIns="92573" tIns="46287" rIns="92573" bIns="4628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72B6DD-F9E1-48BE-9491-F41CEB06D3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5pPr>
      <a:lvl6pPr marL="462870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6pPr>
      <a:lvl7pPr marL="925741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7pPr>
      <a:lvl8pPr marL="1388612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8pPr>
      <a:lvl9pPr marL="1851483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9pPr>
    </p:titleStyle>
    <p:bodyStyle>
      <a:lvl1pPr marL="347152" indent="-34715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52165" indent="-2892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176" indent="-2314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047" indent="-2314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82918" indent="-2314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788" indent="-231435" algn="l" defTabSz="92574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08659" indent="-231435" algn="l" defTabSz="92574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71529" indent="-231435" algn="l" defTabSz="92574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34401" indent="-231435" algn="l" defTabSz="92574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57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2870" algn="l" defTabSz="9257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5741" algn="l" defTabSz="9257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8612" algn="l" defTabSz="9257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1483" algn="l" defTabSz="9257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4352" algn="l" defTabSz="9257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7223" algn="l" defTabSz="9257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0094" algn="l" defTabSz="9257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2965" algn="l" defTabSz="9257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assombi.free.fr/" TargetMode="External"/><Relationship Id="rId13" Type="http://schemas.openxmlformats.org/officeDocument/2006/relationships/image" Target="../media/image7.jpeg"/><Relationship Id="rId18" Type="http://schemas.openxmlformats.org/officeDocument/2006/relationships/image" Target="../media/image12.png"/><Relationship Id="rId3" Type="http://schemas.openxmlformats.org/officeDocument/2006/relationships/hyperlink" Target="mailto:olivier.taboureau@univ-paris-diderot.fr" TargetMode="External"/><Relationship Id="rId7" Type="http://schemas.openxmlformats.org/officeDocument/2006/relationships/hyperlink" Target="http://isddteach.sdv.univ-paris-diderot.fr/" TargetMode="External"/><Relationship Id="rId12" Type="http://schemas.openxmlformats.org/officeDocument/2006/relationships/image" Target="../media/image6.jpe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11" Type="http://schemas.openxmlformats.org/officeDocument/2006/relationships/image" Target="../media/image5.jpeg"/><Relationship Id="rId5" Type="http://schemas.openxmlformats.org/officeDocument/2006/relationships/image" Target="../media/image1.jpeg"/><Relationship Id="rId15" Type="http://schemas.openxmlformats.org/officeDocument/2006/relationships/image" Target="../media/image9.png"/><Relationship Id="rId10" Type="http://schemas.openxmlformats.org/officeDocument/2006/relationships/image" Target="../media/image4.jpeg"/><Relationship Id="rId19" Type="http://schemas.openxmlformats.org/officeDocument/2006/relationships/image" Target="../media/image13.jpg"/><Relationship Id="rId4" Type="http://schemas.openxmlformats.org/officeDocument/2006/relationships/hyperlink" Target="mailto:magali.jeanson@univ-paris-diderot.fr" TargetMode="External"/><Relationship Id="rId9" Type="http://schemas.openxmlformats.org/officeDocument/2006/relationships/image" Target="../media/image3.jpeg"/><Relationship Id="rId1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6200" y="54728"/>
            <a:ext cx="3166533" cy="4980075"/>
          </a:xfrm>
          <a:prstGeom prst="rect">
            <a:avLst/>
          </a:prstGeom>
          <a:noFill/>
        </p:spPr>
        <p:txBody>
          <a:bodyPr wrap="square" lIns="36446" tIns="36446" rIns="36446" bIns="3644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rgbClr val="7030A0"/>
                </a:solidFill>
                <a:latin typeface="Arial Black"/>
                <a:cs typeface="Arial Black"/>
              </a:rPr>
              <a:t>WHY THIS COURSE ISDD ?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00" b="1" spc="304" dirty="0">
              <a:solidFill>
                <a:srgbClr val="911151"/>
              </a:solidFill>
              <a:latin typeface="+mn-lt"/>
            </a:endParaRPr>
          </a:p>
          <a:p>
            <a:pPr algn="just">
              <a:defRPr/>
            </a:pPr>
            <a:r>
              <a:rPr lang="fr-FR" sz="800" dirty="0">
                <a:latin typeface="+mn-lt"/>
                <a:cs typeface="Arial"/>
              </a:rPr>
              <a:t>The </a:t>
            </a:r>
            <a:r>
              <a:rPr lang="fr-FR" sz="800" b="1" dirty="0">
                <a:solidFill>
                  <a:srgbClr val="0000FF"/>
                </a:solidFill>
                <a:latin typeface="+mn-lt"/>
                <a:cs typeface="Arial"/>
              </a:rPr>
              <a:t>program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« in silico Drug Design »</a:t>
            </a:r>
            <a:r>
              <a:rPr lang="fr-FR" sz="800" dirty="0">
                <a:latin typeface="+mn-lt"/>
                <a:cs typeface="Arial"/>
              </a:rPr>
              <a:t> - Design of Bioactive </a:t>
            </a:r>
            <a:r>
              <a:rPr lang="fr-FR" sz="800" dirty="0" err="1">
                <a:latin typeface="+mn-lt"/>
                <a:cs typeface="Arial"/>
              </a:rPr>
              <a:t>Molecules</a:t>
            </a:r>
            <a:r>
              <a:rPr lang="fr-FR" sz="800" dirty="0">
                <a:latin typeface="+mn-lt"/>
                <a:cs typeface="Arial"/>
              </a:rPr>
              <a:t> and – </a:t>
            </a:r>
            <a:r>
              <a:rPr lang="fr-FR" sz="800" dirty="0" err="1">
                <a:latin typeface="+mn-lt"/>
                <a:cs typeface="Arial"/>
              </a:rPr>
              <a:t>Modelling</a:t>
            </a:r>
            <a:r>
              <a:rPr lang="fr-FR" sz="800" dirty="0">
                <a:latin typeface="+mn-lt"/>
                <a:cs typeface="Arial"/>
              </a:rPr>
              <a:t> of </a:t>
            </a:r>
            <a:r>
              <a:rPr lang="fr-FR" sz="800" dirty="0" err="1">
                <a:latin typeface="+mn-lt"/>
                <a:cs typeface="Arial"/>
              </a:rPr>
              <a:t>Macromolecules</a:t>
            </a:r>
            <a:r>
              <a:rPr lang="fr-FR" sz="800" dirty="0">
                <a:latin typeface="+mn-lt"/>
                <a:cs typeface="Arial"/>
              </a:rPr>
              <a:t> , </a:t>
            </a:r>
            <a:r>
              <a:rPr lang="fr-FR" sz="800" dirty="0" err="1">
                <a:latin typeface="+mn-lt"/>
              </a:rPr>
              <a:t>offer</a:t>
            </a:r>
            <a:r>
              <a:rPr lang="fr-FR" sz="800" dirty="0">
                <a:latin typeface="+mn-lt"/>
              </a:rPr>
              <a:t> a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solid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interdisciplinary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formation</a:t>
            </a:r>
            <a:r>
              <a:rPr lang="fr-FR" sz="800" dirty="0">
                <a:latin typeface="+mn-lt"/>
              </a:rPr>
              <a:t> at the interface of </a:t>
            </a:r>
            <a:r>
              <a:rPr lang="fr-FR" sz="800" dirty="0" err="1">
                <a:latin typeface="+mn-lt"/>
              </a:rPr>
              <a:t>biology</a:t>
            </a:r>
            <a:r>
              <a:rPr lang="fr-FR" sz="800" dirty="0">
                <a:latin typeface="+mn-lt"/>
              </a:rPr>
              <a:t>, </a:t>
            </a:r>
            <a:r>
              <a:rPr lang="fr-FR" sz="800" dirty="0" err="1">
                <a:latin typeface="+mn-lt"/>
              </a:rPr>
              <a:t>chemistry</a:t>
            </a:r>
            <a:r>
              <a:rPr lang="fr-FR" sz="800" dirty="0">
                <a:latin typeface="+mn-lt"/>
              </a:rPr>
              <a:t> and computer science. 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Unique in France and in Europe</a:t>
            </a:r>
            <a:r>
              <a:rPr lang="fr-FR" sz="800" dirty="0">
                <a:latin typeface="+mn-lt"/>
              </a:rPr>
              <a:t>, the program </a:t>
            </a:r>
            <a:r>
              <a:rPr lang="fr-FR" sz="800" dirty="0" err="1">
                <a:latin typeface="+mn-lt"/>
              </a:rPr>
              <a:t>provides</a:t>
            </a:r>
            <a:r>
              <a:rPr lang="fr-FR" sz="800" dirty="0">
                <a:latin typeface="+mn-lt"/>
              </a:rPr>
              <a:t> to </a:t>
            </a:r>
            <a:r>
              <a:rPr lang="fr-FR" sz="800" dirty="0" err="1">
                <a:latin typeface="+mn-lt"/>
              </a:rPr>
              <a:t>students</a:t>
            </a:r>
            <a:r>
              <a:rPr lang="fr-FR" sz="800" dirty="0">
                <a:latin typeface="+mn-lt"/>
              </a:rPr>
              <a:t> essential </a:t>
            </a:r>
            <a:r>
              <a:rPr lang="fr-FR" sz="800" dirty="0" err="1">
                <a:latin typeface="+mn-lt"/>
              </a:rPr>
              <a:t>skills</a:t>
            </a:r>
            <a:r>
              <a:rPr lang="fr-FR" sz="800" dirty="0">
                <a:latin typeface="+mn-lt"/>
              </a:rPr>
              <a:t> for in silico </a:t>
            </a:r>
            <a:r>
              <a:rPr lang="fr-FR" sz="800" dirty="0" err="1">
                <a:latin typeface="+mn-lt"/>
              </a:rPr>
              <a:t>research</a:t>
            </a:r>
            <a:r>
              <a:rPr lang="fr-FR" sz="800" dirty="0">
                <a:latin typeface="+mn-lt"/>
              </a:rPr>
              <a:t> on </a:t>
            </a:r>
            <a:r>
              <a:rPr lang="fr-FR" sz="800" dirty="0" err="1">
                <a:latin typeface="+mn-lt"/>
              </a:rPr>
              <a:t>therapeutic</a:t>
            </a:r>
            <a:r>
              <a:rPr lang="fr-FR" sz="800" dirty="0">
                <a:latin typeface="+mn-lt"/>
              </a:rPr>
              <a:t> </a:t>
            </a:r>
            <a:r>
              <a:rPr lang="fr-FR" sz="800" dirty="0" err="1">
                <a:latin typeface="+mn-lt"/>
              </a:rPr>
              <a:t>molecules</a:t>
            </a:r>
            <a:r>
              <a:rPr lang="fr-FR" sz="800" dirty="0">
                <a:latin typeface="+mn-lt"/>
              </a:rPr>
              <a:t> and </a:t>
            </a:r>
            <a:r>
              <a:rPr lang="fr-FR" sz="800" dirty="0" err="1">
                <a:latin typeface="+mn-lt"/>
              </a:rPr>
              <a:t>computational</a:t>
            </a:r>
            <a:r>
              <a:rPr lang="fr-FR" sz="800" dirty="0">
                <a:latin typeface="+mn-lt"/>
              </a:rPr>
              <a:t> </a:t>
            </a:r>
            <a:r>
              <a:rPr lang="fr-FR" sz="800" dirty="0" err="1">
                <a:latin typeface="+mn-lt"/>
              </a:rPr>
              <a:t>modeling</a:t>
            </a:r>
            <a:r>
              <a:rPr lang="fr-FR" sz="800" dirty="0">
                <a:latin typeface="+mn-lt"/>
              </a:rPr>
              <a:t> of </a:t>
            </a:r>
            <a:r>
              <a:rPr lang="fr-FR" sz="800" dirty="0" err="1">
                <a:latin typeface="+mn-lt"/>
              </a:rPr>
              <a:t>macromolecules</a:t>
            </a:r>
            <a:r>
              <a:rPr lang="fr-FR" sz="800" dirty="0">
                <a:latin typeface="+mn-lt"/>
              </a:rPr>
              <a:t>. The ISDD program </a:t>
            </a:r>
            <a:r>
              <a:rPr lang="fr-FR" sz="800" dirty="0" err="1">
                <a:latin typeface="+mn-lt"/>
              </a:rPr>
              <a:t>respond</a:t>
            </a:r>
            <a:r>
              <a:rPr lang="fr-FR" sz="800" dirty="0">
                <a:latin typeface="+mn-lt"/>
              </a:rPr>
              <a:t> to a </a:t>
            </a:r>
            <a:r>
              <a:rPr lang="fr-FR" sz="800" dirty="0" err="1">
                <a:latin typeface="+mn-lt"/>
              </a:rPr>
              <a:t>demand</a:t>
            </a:r>
            <a:r>
              <a:rPr lang="fr-FR" sz="800" dirty="0">
                <a:latin typeface="+mn-lt"/>
              </a:rPr>
              <a:t> </a:t>
            </a:r>
            <a:r>
              <a:rPr lang="fr-FR" sz="800" dirty="0" err="1">
                <a:latin typeface="+mn-lt"/>
              </a:rPr>
              <a:t>from</a:t>
            </a:r>
            <a:r>
              <a:rPr lang="fr-FR" sz="800" dirty="0">
                <a:latin typeface="+mn-lt"/>
              </a:rPr>
              <a:t> the </a:t>
            </a:r>
            <a:r>
              <a:rPr lang="fr-FR" sz="800" dirty="0" err="1">
                <a:latin typeface="+mn-lt"/>
              </a:rPr>
              <a:t>private</a:t>
            </a:r>
            <a:r>
              <a:rPr lang="fr-FR" sz="800" dirty="0">
                <a:latin typeface="+mn-lt"/>
              </a:rPr>
              <a:t> </a:t>
            </a:r>
            <a:r>
              <a:rPr lang="fr-FR" sz="800" dirty="0" err="1">
                <a:latin typeface="+mn-lt"/>
              </a:rPr>
              <a:t>sector</a:t>
            </a:r>
            <a:r>
              <a:rPr lang="fr-FR" sz="800" dirty="0">
                <a:latin typeface="+mn-lt"/>
              </a:rPr>
              <a:t> (</a:t>
            </a:r>
            <a:r>
              <a:rPr lang="fr-FR" sz="800" dirty="0" err="1">
                <a:latin typeface="+mn-lt"/>
              </a:rPr>
              <a:t>pharmaceutical</a:t>
            </a:r>
            <a:r>
              <a:rPr lang="fr-FR" sz="800" dirty="0">
                <a:latin typeface="+mn-lt"/>
              </a:rPr>
              <a:t> </a:t>
            </a:r>
            <a:r>
              <a:rPr lang="fr-FR" sz="800" dirty="0" err="1">
                <a:latin typeface="+mn-lt"/>
              </a:rPr>
              <a:t>companies</a:t>
            </a:r>
            <a:r>
              <a:rPr lang="fr-FR" sz="800" dirty="0">
                <a:latin typeface="+mn-lt"/>
              </a:rPr>
              <a:t>, </a:t>
            </a:r>
            <a:r>
              <a:rPr lang="fr-FR" sz="800" dirty="0" err="1">
                <a:latin typeface="+mn-lt"/>
              </a:rPr>
              <a:t>biotechnology</a:t>
            </a:r>
            <a:r>
              <a:rPr lang="fr-FR" sz="800" dirty="0">
                <a:latin typeface="+mn-lt"/>
              </a:rPr>
              <a:t> and public </a:t>
            </a:r>
            <a:r>
              <a:rPr lang="fr-FR" sz="800" dirty="0" err="1">
                <a:latin typeface="+mn-lt"/>
              </a:rPr>
              <a:t>health</a:t>
            </a:r>
            <a:r>
              <a:rPr lang="fr-FR" sz="800" dirty="0">
                <a:latin typeface="+mn-lt"/>
              </a:rPr>
              <a:t>) and the </a:t>
            </a:r>
            <a:r>
              <a:rPr lang="fr-FR" sz="800" dirty="0" err="1">
                <a:latin typeface="+mn-lt"/>
              </a:rPr>
              <a:t>academic</a:t>
            </a:r>
            <a:r>
              <a:rPr lang="fr-FR" sz="800" dirty="0">
                <a:latin typeface="+mn-lt"/>
              </a:rPr>
              <a:t> </a:t>
            </a:r>
            <a:r>
              <a:rPr lang="fr-FR" sz="800" dirty="0" err="1">
                <a:latin typeface="+mn-lt"/>
              </a:rPr>
              <a:t>sector</a:t>
            </a:r>
            <a:r>
              <a:rPr lang="fr-FR" sz="800" dirty="0">
                <a:latin typeface="+mn-lt"/>
              </a:rPr>
              <a:t> to train </a:t>
            </a:r>
            <a:r>
              <a:rPr lang="fr-FR" sz="800" dirty="0" err="1">
                <a:latin typeface="+mn-lt"/>
              </a:rPr>
              <a:t>students</a:t>
            </a:r>
            <a:r>
              <a:rPr lang="fr-FR" sz="800" dirty="0">
                <a:latin typeface="+mn-lt"/>
              </a:rPr>
              <a:t> in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this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emerging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field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of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research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.</a:t>
            </a:r>
          </a:p>
          <a:p>
            <a:pPr algn="ctr">
              <a:defRPr/>
            </a:pPr>
            <a:endParaRPr lang="fr-FR" sz="900" b="1" dirty="0">
              <a:solidFill>
                <a:srgbClr val="7030A0"/>
              </a:solidFill>
              <a:latin typeface="Arial Black"/>
              <a:cs typeface="Arial Black"/>
            </a:endParaRPr>
          </a:p>
          <a:p>
            <a:pPr algn="ctr">
              <a:defRPr/>
            </a:pPr>
            <a:r>
              <a:rPr lang="fr-FR" sz="900" b="1" dirty="0">
                <a:solidFill>
                  <a:srgbClr val="7030A0"/>
                </a:solidFill>
                <a:latin typeface="Arial Black"/>
                <a:cs typeface="Arial Black"/>
              </a:rPr>
              <a:t>INTERNATIONAL ASPECT</a:t>
            </a:r>
          </a:p>
          <a:p>
            <a:pPr algn="just">
              <a:defRPr/>
            </a:pPr>
            <a:endParaRPr lang="fr-FR" sz="800" b="1" dirty="0">
              <a:solidFill>
                <a:srgbClr val="0000FF"/>
              </a:solidFill>
              <a:latin typeface="+mn-lt"/>
            </a:endParaRPr>
          </a:p>
          <a:p>
            <a:pPr algn="just">
              <a:defRPr/>
            </a:pPr>
            <a:r>
              <a:rPr lang="en-US" sz="800" b="1" dirty="0">
                <a:solidFill>
                  <a:srgbClr val="0000FF"/>
                </a:solidFill>
                <a:latin typeface="+mn-lt"/>
              </a:rPr>
              <a:t>One or two semesters can to be performed abroad</a:t>
            </a:r>
            <a:r>
              <a:rPr lang="en-US" sz="800" dirty="0">
                <a:solidFill>
                  <a:srgbClr val="0000FF"/>
                </a:solidFill>
                <a:latin typeface="+mn-lt"/>
              </a:rPr>
              <a:t>: </a:t>
            </a:r>
          </a:p>
          <a:p>
            <a:pPr algn="just">
              <a:defRPr/>
            </a:pPr>
            <a:r>
              <a:rPr lang="en-US" sz="800" dirty="0">
                <a:latin typeface="+mn-lt"/>
              </a:rPr>
              <a:t>one semester of courses can be offered in Italy at the University of Milan and one semester internship can be performed abroad (mobility support : Erasmus grant, grant UFI, master's scholarships program-MIEM,…).</a:t>
            </a:r>
            <a:endParaRPr lang="fr-FR" sz="800" dirty="0">
              <a:latin typeface="+mn-lt"/>
            </a:endParaRPr>
          </a:p>
          <a:p>
            <a:pPr algn="just">
              <a:defRPr/>
            </a:pPr>
            <a:endParaRPr lang="fr-FR" sz="800" b="1" dirty="0">
              <a:latin typeface="+mn-lt"/>
            </a:endParaRPr>
          </a:p>
          <a:p>
            <a:pPr algn="just">
              <a:spcBef>
                <a:spcPts val="125"/>
              </a:spcBef>
              <a:defRPr/>
            </a:pPr>
            <a:r>
              <a:rPr lang="fr-FR" sz="1000" b="1" dirty="0">
                <a:solidFill>
                  <a:srgbClr val="FF0000"/>
                </a:solidFill>
                <a:latin typeface="+mn-lt"/>
              </a:rPr>
              <a:t>*</a:t>
            </a:r>
            <a:r>
              <a:rPr lang="fr-FR" sz="900" b="1" dirty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900" b="1" dirty="0" err="1">
                <a:solidFill>
                  <a:srgbClr val="FF0000"/>
                </a:solidFill>
                <a:latin typeface="+mn-lt"/>
              </a:rPr>
              <a:t>nternational</a:t>
            </a:r>
            <a:r>
              <a:rPr lang="en-US" sz="900" b="1" dirty="0">
                <a:solidFill>
                  <a:srgbClr val="FF0000"/>
                </a:solidFill>
                <a:latin typeface="+mn-lt"/>
              </a:rPr>
              <a:t> specialists offer high level courses</a:t>
            </a:r>
            <a:r>
              <a:rPr lang="fr-FR" sz="1000" b="1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pPr algn="just">
              <a:defRPr/>
            </a:pPr>
            <a:endParaRPr lang="fr-FR" sz="800" b="1" dirty="0">
              <a:latin typeface="+mn-lt"/>
            </a:endParaRPr>
          </a:p>
          <a:p>
            <a:pPr algn="just">
              <a:defRPr/>
            </a:pPr>
            <a:endParaRPr lang="fr-FR" sz="800" dirty="0">
              <a:latin typeface="+mn-lt"/>
            </a:endParaRPr>
          </a:p>
          <a:p>
            <a:pPr>
              <a:defRPr/>
            </a:pPr>
            <a:endParaRPr lang="en-GB" sz="800" dirty="0">
              <a:latin typeface="+mn-lt"/>
            </a:endParaRPr>
          </a:p>
          <a:p>
            <a:pPr>
              <a:defRPr/>
            </a:pPr>
            <a:endParaRPr lang="fr-FR" sz="800" dirty="0">
              <a:latin typeface="+mn-lt"/>
            </a:endParaRPr>
          </a:p>
          <a:p>
            <a:pPr>
              <a:defRPr/>
            </a:pPr>
            <a:endParaRPr lang="fr-FR" sz="800" dirty="0">
              <a:latin typeface="+mn-lt"/>
            </a:endParaRPr>
          </a:p>
          <a:p>
            <a:pPr>
              <a:defRPr/>
            </a:pPr>
            <a:endParaRPr lang="fr-FR" sz="800" dirty="0">
              <a:latin typeface="+mn-lt"/>
            </a:endParaRPr>
          </a:p>
          <a:p>
            <a:pPr>
              <a:defRPr/>
            </a:pPr>
            <a:endParaRPr lang="fr-FR" sz="800" dirty="0">
              <a:latin typeface="+mn-lt"/>
            </a:endParaRPr>
          </a:p>
          <a:p>
            <a:pPr>
              <a:defRPr/>
            </a:pPr>
            <a:endParaRPr lang="fr-FR" sz="800" dirty="0">
              <a:latin typeface="+mn-lt"/>
            </a:endParaRPr>
          </a:p>
          <a:p>
            <a:pPr>
              <a:defRPr/>
            </a:pPr>
            <a:endParaRPr lang="fr-FR" sz="800" dirty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dirty="0">
              <a:latin typeface="+mn-lt"/>
            </a:endParaRPr>
          </a:p>
        </p:txBody>
      </p:sp>
      <p:grpSp>
        <p:nvGrpSpPr>
          <p:cNvPr id="2070" name="Groupe 24"/>
          <p:cNvGrpSpPr>
            <a:grpSpLocks/>
          </p:cNvGrpSpPr>
          <p:nvPr/>
        </p:nvGrpSpPr>
        <p:grpSpPr bwMode="auto">
          <a:xfrm>
            <a:off x="6856124" y="2169032"/>
            <a:ext cx="3442744" cy="4746392"/>
            <a:chOff x="6516364" y="2147806"/>
            <a:chExt cx="3389525" cy="4517680"/>
          </a:xfrm>
        </p:grpSpPr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6516364" y="2147806"/>
              <a:ext cx="3352013" cy="544808"/>
            </a:xfrm>
            <a:prstGeom prst="rect">
              <a:avLst/>
            </a:prstGeom>
            <a:noFill/>
          </p:spPr>
          <p:txBody>
            <a:bodyPr lIns="0" tIns="0" rIns="0" bIns="0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spc="50" dirty="0">
                  <a:ln w="11430"/>
                  <a:solidFill>
                    <a:srgbClr val="911151"/>
                  </a:solidFill>
                  <a:latin typeface="Arial Rounded MT Bold"/>
                  <a:cs typeface="Arial Rounded MT Bold"/>
                </a:rPr>
                <a:t>Master Bio-Informatics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 spc="50" dirty="0">
                <a:ln w="11430"/>
                <a:solidFill>
                  <a:srgbClr val="7030A0"/>
                </a:solidFill>
                <a:latin typeface="Copperplate Gothic Bold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b="1" spc="50" dirty="0">
                  <a:ln w="11430"/>
                  <a:solidFill>
                    <a:srgbClr val="7030A0"/>
                  </a:solidFill>
                  <a:latin typeface="Copperplate Gothic Bold"/>
                  <a:cs typeface="Arial" pitchFamily="34" charset="0"/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b="1" i="1" spc="50" dirty="0">
                  <a:ln w="11430"/>
                  <a:solidFill>
                    <a:srgbClr val="7030A0"/>
                  </a:solidFill>
                  <a:latin typeface="Copperplate Gothic Bold"/>
                  <a:cs typeface="Arial" pitchFamily="34" charset="0"/>
                </a:rPr>
                <a:t>In Silico </a:t>
              </a:r>
              <a:r>
                <a:rPr lang="fr-FR" b="1" spc="50" dirty="0">
                  <a:ln w="11430"/>
                  <a:solidFill>
                    <a:srgbClr val="7030A0"/>
                  </a:solidFill>
                  <a:latin typeface="Copperplate Gothic Bold"/>
                  <a:cs typeface="Arial" pitchFamily="34" charset="0"/>
                </a:rPr>
                <a:t>Drug Design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b="1" spc="50" dirty="0">
                  <a:ln w="11430"/>
                  <a:solidFill>
                    <a:srgbClr val="7030A0"/>
                  </a:solidFill>
                  <a:latin typeface="Copperplate Gothic Bold"/>
                  <a:cs typeface="Arial" pitchFamily="34" charset="0"/>
                </a:rPr>
                <a:t>(ISDD)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spc="50" dirty="0">
                  <a:ln w="11430"/>
                  <a:solidFill>
                    <a:srgbClr val="7030A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 Black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2072" name="ZoneTexte 16"/>
            <p:cNvSpPr txBox="1">
              <a:spLocks noChangeArrowheads="1"/>
            </p:cNvSpPr>
            <p:nvPr/>
          </p:nvSpPr>
          <p:spPr bwMode="auto">
            <a:xfrm>
              <a:off x="6680974" y="6445777"/>
              <a:ext cx="3224915" cy="219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fr-FR" sz="900" dirty="0"/>
            </a:p>
          </p:txBody>
        </p:sp>
      </p:grpSp>
      <p:sp>
        <p:nvSpPr>
          <p:cNvPr id="4" name="ZoneTexte 3"/>
          <p:cNvSpPr txBox="1"/>
          <p:nvPr/>
        </p:nvSpPr>
        <p:spPr bwMode="auto">
          <a:xfrm>
            <a:off x="3577709" y="54722"/>
            <a:ext cx="3120130" cy="1812541"/>
          </a:xfrm>
          <a:prstGeom prst="rect">
            <a:avLst/>
          </a:prstGeom>
          <a:noFill/>
        </p:spPr>
        <p:txBody>
          <a:bodyPr wrap="square" lIns="36446" tIns="36446" rIns="36446" bIns="3644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latin typeface="+mn-lt"/>
              </a:rPr>
              <a:t>                                       </a:t>
            </a:r>
            <a:r>
              <a:rPr lang="fr-FR" sz="900" b="1" dirty="0">
                <a:solidFill>
                  <a:srgbClr val="7030A0"/>
                </a:solidFill>
                <a:latin typeface="Arial Black" pitchFamily="34" charset="0"/>
              </a:rPr>
              <a:t>CONTACTS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00" b="1" spc="304" dirty="0">
              <a:solidFill>
                <a:srgbClr val="91115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 err="1">
                <a:latin typeface="+mn-lt"/>
              </a:rPr>
              <a:t>Coordinator</a:t>
            </a:r>
            <a:r>
              <a:rPr lang="fr-FR" sz="1000" dirty="0">
                <a:latin typeface="+mn-lt"/>
              </a:rPr>
              <a:t> of courses : </a:t>
            </a:r>
            <a:r>
              <a:rPr lang="fr-FR" sz="1000" b="1" dirty="0">
                <a:latin typeface="+mn-lt"/>
              </a:rPr>
              <a:t>Pr A-C. </a:t>
            </a:r>
            <a:r>
              <a:rPr lang="fr-FR" sz="1000" b="1" dirty="0" err="1">
                <a:latin typeface="+mn-lt"/>
              </a:rPr>
              <a:t>Camproux</a:t>
            </a:r>
            <a:endParaRPr lang="fr-FR" sz="1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dirty="0">
                <a:solidFill>
                  <a:srgbClr val="0000FF"/>
                </a:solidFill>
                <a:latin typeface="+mn-lt"/>
                <a:cs typeface="Arial" pitchFamily="34" charset="0"/>
              </a:rPr>
              <a:t>anne.camproux@univ-paris-diderot.fr</a:t>
            </a:r>
            <a:r>
              <a:rPr lang="fr-FR" sz="1000" b="1" dirty="0">
                <a:latin typeface="+mn-lt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 err="1">
                <a:latin typeface="+mn-lt"/>
              </a:rPr>
              <a:t>Co-responsible</a:t>
            </a:r>
            <a:r>
              <a:rPr lang="fr-FR" sz="1000" dirty="0">
                <a:latin typeface="+mn-lt"/>
              </a:rPr>
              <a:t>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latin typeface="+mn-lt"/>
              </a:rPr>
              <a:t>M1 : Pr O. </a:t>
            </a:r>
            <a:r>
              <a:rPr lang="fr-FR" sz="900" b="1" dirty="0" err="1">
                <a:latin typeface="+mn-lt"/>
              </a:rPr>
              <a:t>Taboureau</a:t>
            </a:r>
            <a:r>
              <a:rPr lang="fr-FR" sz="900" b="1" dirty="0">
                <a:latin typeface="+mn-lt"/>
              </a:rPr>
              <a:t>  </a:t>
            </a:r>
            <a:r>
              <a:rPr lang="fr-FR" sz="800" b="1" dirty="0">
                <a:latin typeface="+mn-lt"/>
                <a:hlinkClick r:id="rId3"/>
              </a:rPr>
              <a:t>olivier.taboureau@univ-paris-diderot.fr</a:t>
            </a:r>
            <a:endParaRPr lang="fr-FR" sz="800" b="1" dirty="0">
              <a:latin typeface="+mn-lt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1000" dirty="0">
                <a:latin typeface="+mn-lt"/>
              </a:rPr>
              <a:t>Administrative </a:t>
            </a:r>
            <a:r>
              <a:rPr lang="fr-FR" sz="1000" dirty="0" err="1">
                <a:latin typeface="+mn-lt"/>
              </a:rPr>
              <a:t>Secretariat</a:t>
            </a:r>
            <a:r>
              <a:rPr lang="fr-FR" sz="1000" dirty="0">
                <a:latin typeface="+mn-lt"/>
              </a:rPr>
              <a:t>  - </a:t>
            </a:r>
            <a:r>
              <a:rPr lang="fr-FR" sz="1000" dirty="0" err="1">
                <a:latin typeface="+mn-lt"/>
              </a:rPr>
              <a:t>Univ</a:t>
            </a:r>
            <a:r>
              <a:rPr lang="fr-FR" sz="1000" dirty="0">
                <a:latin typeface="+mn-lt"/>
              </a:rPr>
              <a:t>. Paris</a:t>
            </a:r>
          </a:p>
          <a:p>
            <a:r>
              <a:rPr lang="fr-FR" sz="900" dirty="0">
                <a:solidFill>
                  <a:srgbClr val="000000"/>
                </a:solidFill>
                <a:latin typeface="Calibri" pitchFamily="34" charset="0"/>
              </a:rPr>
              <a:t>Magali </a:t>
            </a:r>
            <a:r>
              <a:rPr lang="fr-FR" sz="900" dirty="0" err="1">
                <a:solidFill>
                  <a:srgbClr val="000000"/>
                </a:solidFill>
                <a:latin typeface="Calibri" pitchFamily="34" charset="0"/>
              </a:rPr>
              <a:t>Jeanson</a:t>
            </a:r>
            <a:r>
              <a:rPr lang="fr-FR" sz="900" dirty="0">
                <a:solidFill>
                  <a:srgbClr val="000000"/>
                </a:solidFill>
                <a:latin typeface="Calibri" pitchFamily="34" charset="0"/>
              </a:rPr>
              <a:t> : </a:t>
            </a:r>
            <a:r>
              <a:rPr lang="fr-FR" sz="900" dirty="0">
                <a:solidFill>
                  <a:srgbClr val="000000"/>
                </a:solidFill>
                <a:latin typeface="Calibri" pitchFamily="34" charset="0"/>
                <a:hlinkClick r:id="rId4"/>
              </a:rPr>
              <a:t>magali.jeanson@univ-paris-diderot.fr</a:t>
            </a:r>
            <a:endParaRPr lang="fr-FR" sz="9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fr-FR" sz="800" dirty="0" err="1">
                <a:solidFill>
                  <a:srgbClr val="000000"/>
                </a:solidFill>
                <a:latin typeface="Calibri" pitchFamily="34" charset="0"/>
              </a:rPr>
              <a:t>University</a:t>
            </a:r>
            <a:r>
              <a:rPr lang="fr-FR" sz="800" dirty="0">
                <a:solidFill>
                  <a:srgbClr val="000000"/>
                </a:solidFill>
                <a:latin typeface="Calibri" pitchFamily="34" charset="0"/>
              </a:rPr>
              <a:t> Paris Diderot - Paris 7</a:t>
            </a:r>
          </a:p>
          <a:p>
            <a:r>
              <a:rPr lang="fr-FR" sz="800" dirty="0">
                <a:solidFill>
                  <a:srgbClr val="000000"/>
                </a:solidFill>
                <a:latin typeface="Calibri" pitchFamily="34" charset="0"/>
              </a:rPr>
              <a:t>UFR Sciences du Vivant-  Lamarck  B</a:t>
            </a:r>
          </a:p>
          <a:p>
            <a:r>
              <a:rPr lang="fr-FR" sz="800" dirty="0">
                <a:solidFill>
                  <a:srgbClr val="000000"/>
                </a:solidFill>
                <a:latin typeface="Calibri" pitchFamily="34" charset="0"/>
              </a:rPr>
              <a:t>35, rue Hélène Brion 75013 Paris - France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b="1" spc="304" dirty="0">
              <a:latin typeface="+mn-lt"/>
            </a:endParaRPr>
          </a:p>
        </p:txBody>
      </p:sp>
      <p:pic>
        <p:nvPicPr>
          <p:cNvPr id="2059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07629" y="4023051"/>
            <a:ext cx="1775821" cy="136606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2" name="Rectangle 21"/>
          <p:cNvSpPr>
            <a:spLocks noChangeAspect="1"/>
          </p:cNvSpPr>
          <p:nvPr/>
        </p:nvSpPr>
        <p:spPr bwMode="auto">
          <a:xfrm>
            <a:off x="7023319" y="1740806"/>
            <a:ext cx="3181425" cy="325059"/>
          </a:xfrm>
          <a:prstGeom prst="rect">
            <a:avLst/>
          </a:prstGeom>
          <a:noFill/>
        </p:spPr>
        <p:txBody>
          <a:bodyPr lIns="0" tIns="0" rIns="0" bIns="0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pc="50" dirty="0">
                <a:ln w="11430"/>
                <a:solidFill>
                  <a:srgbClr val="911151"/>
                </a:solidFill>
                <a:latin typeface="Arial Rounded MT Bold"/>
                <a:cs typeface="Arial Rounded MT Bold"/>
              </a:rPr>
              <a:t>Field Sciences and Technology</a:t>
            </a:r>
          </a:p>
        </p:txBody>
      </p:sp>
      <p:pic>
        <p:nvPicPr>
          <p:cNvPr id="2063" name="Image 29" descr="issd4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7083" y="5441957"/>
            <a:ext cx="2307313" cy="1357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ZoneTexte 16"/>
          <p:cNvSpPr txBox="1">
            <a:spLocks noChangeArrowheads="1"/>
          </p:cNvSpPr>
          <p:nvPr/>
        </p:nvSpPr>
        <p:spPr bwMode="auto">
          <a:xfrm>
            <a:off x="6973920" y="6956489"/>
            <a:ext cx="3373409" cy="23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573" tIns="46287" rIns="92573" bIns="46287">
            <a:spAutoFit/>
          </a:bodyPr>
          <a:lstStyle/>
          <a:p>
            <a:pPr algn="ctr"/>
            <a:r>
              <a:rPr lang="fr-FR" sz="900" dirty="0"/>
              <a:t>Site Web : </a:t>
            </a:r>
            <a:r>
              <a:rPr lang="fr-FR" sz="900" dirty="0">
                <a:solidFill>
                  <a:srgbClr val="0000FF"/>
                </a:solidFill>
                <a:hlinkClick r:id="rId7"/>
              </a:rPr>
              <a:t>http://isddteach.sdv.univ-paris-diderot.fr/</a:t>
            </a:r>
            <a:endParaRPr lang="fr-FR" sz="900" dirty="0">
              <a:solidFill>
                <a:srgbClr val="0000FF"/>
              </a:solidFill>
            </a:endParaRPr>
          </a:p>
        </p:txBody>
      </p:sp>
      <p:sp>
        <p:nvSpPr>
          <p:cNvPr id="38" name="ZoneTexte 37"/>
          <p:cNvSpPr txBox="1">
            <a:spLocks noChangeArrowheads="1"/>
          </p:cNvSpPr>
          <p:nvPr/>
        </p:nvSpPr>
        <p:spPr bwMode="auto">
          <a:xfrm>
            <a:off x="3722723" y="2168022"/>
            <a:ext cx="2830102" cy="1827930"/>
          </a:xfrm>
          <a:prstGeom prst="rect">
            <a:avLst/>
          </a:prstGeom>
          <a:gradFill rotWithShape="1">
            <a:gsLst>
              <a:gs pos="0">
                <a:srgbClr val="C9B5E8"/>
              </a:gs>
              <a:gs pos="35001">
                <a:srgbClr val="D9CBEE"/>
              </a:gs>
              <a:gs pos="100000">
                <a:srgbClr val="F0EAF9"/>
              </a:gs>
            </a:gsLst>
            <a:lin ang="16200000" scaled="1"/>
          </a:gradFill>
          <a:ln w="9525">
            <a:solidFill>
              <a:srgbClr val="7D60A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square" lIns="36446" tIns="36446" rIns="36446" bIns="36446">
            <a:spAutoFit/>
          </a:bodyPr>
          <a:lstStyle/>
          <a:p>
            <a:pPr algn="ctr"/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Master </a:t>
            </a:r>
            <a:r>
              <a:rPr lang="fr-FR" sz="900" b="1" dirty="0" err="1">
                <a:solidFill>
                  <a:srgbClr val="000000"/>
                </a:solidFill>
                <a:latin typeface="Calibri" pitchFamily="34" charset="0"/>
              </a:rPr>
              <a:t>Bioinformatics</a:t>
            </a:r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Course« </a:t>
            </a:r>
            <a:r>
              <a:rPr lang="fr-FR" sz="900" b="1" i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sz="1200" b="1" i="1" dirty="0">
                <a:solidFill>
                  <a:srgbClr val="000000"/>
                </a:solidFill>
                <a:latin typeface="Calibri" pitchFamily="34" charset="0"/>
              </a:rPr>
              <a:t>I</a:t>
            </a:r>
            <a:r>
              <a:rPr lang="fr-FR" sz="900" b="1" i="1" dirty="0">
                <a:solidFill>
                  <a:srgbClr val="000000"/>
                </a:solidFill>
                <a:latin typeface="Calibri" pitchFamily="34" charset="0"/>
              </a:rPr>
              <a:t>n </a:t>
            </a:r>
            <a:r>
              <a:rPr lang="fr-FR" sz="1200" b="1" i="1" dirty="0">
                <a:solidFill>
                  <a:srgbClr val="000000"/>
                </a:solidFill>
                <a:latin typeface="Calibri" pitchFamily="34" charset="0"/>
              </a:rPr>
              <a:t>S</a:t>
            </a:r>
            <a:r>
              <a:rPr lang="fr-FR" sz="900" b="1" i="1" dirty="0">
                <a:solidFill>
                  <a:srgbClr val="000000"/>
                </a:solidFill>
                <a:latin typeface="Calibri" pitchFamily="34" charset="0"/>
              </a:rPr>
              <a:t>ilico </a:t>
            </a:r>
            <a:r>
              <a:rPr lang="fr-FR" sz="1200" b="1" dirty="0">
                <a:solidFill>
                  <a:srgbClr val="000000"/>
                </a:solidFill>
                <a:latin typeface="Calibri" pitchFamily="34" charset="0"/>
              </a:rPr>
              <a:t>D</a:t>
            </a:r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rug </a:t>
            </a:r>
            <a:r>
              <a:rPr lang="fr-FR" sz="1200" b="1" dirty="0">
                <a:solidFill>
                  <a:srgbClr val="000000"/>
                </a:solidFill>
                <a:latin typeface="Calibri" pitchFamily="34" charset="0"/>
              </a:rPr>
              <a:t>D</a:t>
            </a:r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esign - </a:t>
            </a:r>
            <a:r>
              <a:rPr lang="fr-FR" sz="900" b="1" dirty="0" err="1">
                <a:solidFill>
                  <a:srgbClr val="000000"/>
                </a:solidFill>
                <a:latin typeface="Calibri" pitchFamily="34" charset="0"/>
              </a:rPr>
              <a:t>Macromolecules</a:t>
            </a:r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»</a:t>
            </a:r>
          </a:p>
          <a:p>
            <a:pPr algn="ctr"/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Course « </a:t>
            </a:r>
            <a:r>
              <a:rPr lang="fr-FR" sz="900" b="1" i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sz="1200" b="1" i="1" dirty="0">
                <a:solidFill>
                  <a:srgbClr val="000000"/>
                </a:solidFill>
                <a:latin typeface="Calibri" pitchFamily="34" charset="0"/>
              </a:rPr>
              <a:t>I</a:t>
            </a:r>
            <a:r>
              <a:rPr lang="fr-FR" sz="900" b="1" i="1" dirty="0">
                <a:solidFill>
                  <a:srgbClr val="000000"/>
                </a:solidFill>
                <a:latin typeface="Calibri" pitchFamily="34" charset="0"/>
              </a:rPr>
              <a:t>n </a:t>
            </a:r>
            <a:r>
              <a:rPr lang="fr-FR" sz="1200" b="1" i="1" dirty="0">
                <a:solidFill>
                  <a:srgbClr val="000000"/>
                </a:solidFill>
                <a:latin typeface="Calibri" pitchFamily="34" charset="0"/>
              </a:rPr>
              <a:t>S</a:t>
            </a:r>
            <a:r>
              <a:rPr lang="fr-FR" sz="900" b="1" i="1" dirty="0">
                <a:solidFill>
                  <a:srgbClr val="000000"/>
                </a:solidFill>
                <a:latin typeface="Calibri" pitchFamily="34" charset="0"/>
              </a:rPr>
              <a:t>ilico </a:t>
            </a:r>
            <a:r>
              <a:rPr lang="fr-FR" sz="1200" b="1" dirty="0">
                <a:solidFill>
                  <a:srgbClr val="000000"/>
                </a:solidFill>
                <a:latin typeface="Calibri" pitchFamily="34" charset="0"/>
              </a:rPr>
              <a:t>D</a:t>
            </a:r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rug </a:t>
            </a:r>
            <a:r>
              <a:rPr lang="fr-FR" sz="1200" b="1" dirty="0">
                <a:solidFill>
                  <a:srgbClr val="000000"/>
                </a:solidFill>
                <a:latin typeface="Calibri" pitchFamily="34" charset="0"/>
              </a:rPr>
              <a:t>D</a:t>
            </a:r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esign - Bioactive </a:t>
            </a:r>
            <a:r>
              <a:rPr lang="fr-FR" sz="900" b="1" dirty="0" err="1">
                <a:solidFill>
                  <a:srgbClr val="000000"/>
                </a:solidFill>
                <a:latin typeface="Calibri" pitchFamily="34" charset="0"/>
              </a:rPr>
              <a:t>Molecules</a:t>
            </a:r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»</a:t>
            </a:r>
            <a:endParaRPr lang="fr-FR" sz="900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endParaRPr lang="fr-FR" sz="9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r>
              <a:rPr lang="fr-FR" sz="900" b="1" dirty="0" err="1">
                <a:solidFill>
                  <a:srgbClr val="000000"/>
                </a:solidFill>
                <a:latin typeface="Calibri" pitchFamily="34" charset="0"/>
              </a:rPr>
              <a:t>University</a:t>
            </a:r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 Paris</a:t>
            </a:r>
          </a:p>
          <a:p>
            <a:pPr algn="ctr"/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UFR Sciences du Vivant </a:t>
            </a:r>
          </a:p>
          <a:p>
            <a:pPr algn="ctr"/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Lamarck A, Case 7113</a:t>
            </a:r>
            <a:endParaRPr lang="fr-FR" sz="900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35 rue Hélène Brion 75205 PARIS CEDEX 13 </a:t>
            </a:r>
          </a:p>
          <a:p>
            <a:pPr algn="ctr"/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FRANCE</a:t>
            </a:r>
            <a:endParaRPr lang="fr-FR" sz="9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 </a:t>
            </a:r>
            <a:endParaRPr lang="fr-FR" sz="900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r>
              <a:rPr lang="fr-FR" sz="900" b="1" dirty="0">
                <a:solidFill>
                  <a:srgbClr val="000000"/>
                </a:solidFill>
                <a:latin typeface="Calibri" pitchFamily="34" charset="0"/>
              </a:rPr>
              <a:t>Web site : </a:t>
            </a:r>
            <a:r>
              <a:rPr lang="fr-FR" sz="900" dirty="0">
                <a:solidFill>
                  <a:srgbClr val="0000FF"/>
                </a:solidFill>
                <a:hlinkClick r:id="rId7"/>
              </a:rPr>
              <a:t>http://isddteach.sdv.univ-paris-diderot.fr/</a:t>
            </a:r>
            <a:endParaRPr lang="fr-FR" sz="900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r>
              <a:rPr lang="fr-FR" sz="900" b="1" dirty="0">
                <a:solidFill>
                  <a:srgbClr val="0000FF"/>
                </a:solidFill>
                <a:latin typeface="Calibri" pitchFamily="34" charset="0"/>
                <a:hlinkClick r:id="rId8"/>
              </a:rPr>
              <a:t> </a:t>
            </a:r>
            <a:endParaRPr lang="fr-FR" sz="9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8" name="Image 17" descr="logo UFI-UIF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820251" y="4507309"/>
            <a:ext cx="2709546" cy="768604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803252" y="5472326"/>
            <a:ext cx="2890922" cy="185811"/>
          </a:xfrm>
          <a:prstGeom prst="rect">
            <a:avLst/>
          </a:prstGeom>
        </p:spPr>
        <p:txBody>
          <a:bodyPr wrap="square" lIns="92573" tIns="46287" rIns="92573" bIns="46287">
            <a:sp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GB" sz="600" b="1" dirty="0"/>
              <a:t> Private companies participating  in the formation</a:t>
            </a:r>
          </a:p>
        </p:txBody>
      </p:sp>
      <p:pic>
        <p:nvPicPr>
          <p:cNvPr id="21" name="Image 20" descr="logo_servier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87873" y="5807160"/>
            <a:ext cx="691971" cy="428540"/>
          </a:xfrm>
          <a:prstGeom prst="rect">
            <a:avLst/>
          </a:prstGeom>
        </p:spPr>
      </p:pic>
      <p:pic>
        <p:nvPicPr>
          <p:cNvPr id="23" name="Image 22" descr="SANOFI_Logo_vertical 2011_Quadri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860945" y="5815718"/>
            <a:ext cx="540785" cy="432371"/>
          </a:xfrm>
          <a:prstGeom prst="rect">
            <a:avLst/>
          </a:prstGeom>
        </p:spPr>
      </p:pic>
      <p:pic>
        <p:nvPicPr>
          <p:cNvPr id="24" name="Image 23" descr="glpg_logosmall_2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941387" y="6510867"/>
            <a:ext cx="1061179" cy="325757"/>
          </a:xfrm>
          <a:prstGeom prst="rect">
            <a:avLst/>
          </a:prstGeom>
        </p:spPr>
      </p:pic>
      <p:pic>
        <p:nvPicPr>
          <p:cNvPr id="26" name="Image 25" descr="TriposCertStkBK_Lr_2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264881" y="6358587"/>
            <a:ext cx="1104926" cy="607270"/>
          </a:xfrm>
          <a:prstGeom prst="rect">
            <a:avLst/>
          </a:prstGeom>
        </p:spPr>
      </p:pic>
      <p:sp>
        <p:nvSpPr>
          <p:cNvPr id="28" name="Espace réservé de la date 40"/>
          <p:cNvSpPr txBox="1">
            <a:spLocks/>
          </p:cNvSpPr>
          <p:nvPr/>
        </p:nvSpPr>
        <p:spPr>
          <a:xfrm>
            <a:off x="4805611" y="7025624"/>
            <a:ext cx="733770" cy="180045"/>
          </a:xfrm>
          <a:prstGeom prst="rect">
            <a:avLst/>
          </a:prstGeom>
        </p:spPr>
        <p:txBody>
          <a:bodyPr vert="horz" lIns="92573" tIns="46287" rIns="92573" bIns="46287" rtlCol="0" anchor="ctr"/>
          <a:lstStyle/>
          <a:p>
            <a:pPr defTabSz="9257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i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C.G-</a:t>
            </a:r>
            <a:fld id="{41D3BD96-B181-4B56-9208-31F54A0E401A}" type="datetime1">
              <a:rPr lang="fr-FR" sz="600" i="1">
                <a:solidFill>
                  <a:schemeClr val="bg1">
                    <a:lumMod val="75000"/>
                  </a:schemeClr>
                </a:solidFill>
                <a:latin typeface="+mn-lt"/>
              </a:rPr>
              <a:pPr defTabSz="925741" fontAlgn="auto">
                <a:spcBef>
                  <a:spcPts val="0"/>
                </a:spcBef>
                <a:spcAft>
                  <a:spcPts val="0"/>
                </a:spcAft>
                <a:defRPr/>
              </a:pPr>
              <a:t>22/01/2020</a:t>
            </a:fld>
            <a:endParaRPr lang="fr-FR" sz="600" i="1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27" name="Image 26" descr="logo_ccg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625760" y="5870261"/>
            <a:ext cx="886525" cy="285006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600660" y="6180403"/>
            <a:ext cx="1855844" cy="709031"/>
          </a:xfrm>
          <a:prstGeom prst="rect">
            <a:avLst/>
          </a:prstGeom>
          <a:noFill/>
        </p:spPr>
        <p:txBody>
          <a:bodyPr wrap="square" lIns="92573" tIns="46287" rIns="92573" bIns="46287" rtlCol="0">
            <a:spAutoFit/>
          </a:bodyPr>
          <a:lstStyle/>
          <a:p>
            <a:r>
              <a:rPr lang="fr-FR" sz="800" b="1" dirty="0">
                <a:solidFill>
                  <a:srgbClr val="0000FF"/>
                </a:solidFill>
                <a:latin typeface="+mn-lt"/>
              </a:rPr>
              <a:t>International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partnerships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: </a:t>
            </a:r>
          </a:p>
          <a:p>
            <a:pPr marL="180005"/>
            <a:r>
              <a:rPr lang="fr-FR" sz="800" b="1" dirty="0">
                <a:solidFill>
                  <a:srgbClr val="0000FF"/>
                </a:solidFill>
                <a:latin typeface="+mn-lt"/>
              </a:rPr>
              <a:t>-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University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Degli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Studi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de Milan</a:t>
            </a:r>
          </a:p>
          <a:p>
            <a:pPr marL="180005">
              <a:buFontTx/>
              <a:buChar char="-"/>
            </a:pPr>
            <a:r>
              <a:rPr lang="fr-FR" sz="8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University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of Helsinki</a:t>
            </a:r>
          </a:p>
          <a:p>
            <a:pPr marL="180005">
              <a:buFontTx/>
              <a:buChar char="-"/>
            </a:pPr>
            <a:r>
              <a:rPr lang="fr-FR" sz="8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University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of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Copenhagen</a:t>
            </a:r>
            <a:endParaRPr lang="fr-FR" sz="800" b="1" dirty="0">
              <a:solidFill>
                <a:srgbClr val="0000FF"/>
              </a:solidFill>
              <a:latin typeface="+mn-lt"/>
            </a:endParaRPr>
          </a:p>
          <a:p>
            <a:pPr marL="180005"/>
            <a:r>
              <a:rPr lang="fr-FR" sz="800" b="1" dirty="0">
                <a:solidFill>
                  <a:srgbClr val="0000FF"/>
                </a:solidFill>
                <a:latin typeface="+mn-lt"/>
              </a:rPr>
              <a:t>-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University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of Barcelona, …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7130201" y="3775685"/>
            <a:ext cx="2967660" cy="247366"/>
          </a:xfrm>
          <a:prstGeom prst="rect">
            <a:avLst/>
          </a:prstGeom>
          <a:noFill/>
        </p:spPr>
        <p:txBody>
          <a:bodyPr wrap="square" lIns="92573" tIns="46287" rIns="92573" bIns="46287" rtlCol="0">
            <a:spAutoFit/>
          </a:bodyPr>
          <a:lstStyle/>
          <a:p>
            <a:pPr algn="ctr"/>
            <a:r>
              <a:rPr lang="fr-FR" sz="1000" b="1" dirty="0"/>
              <a:t>« Professional or </a:t>
            </a:r>
            <a:r>
              <a:rPr lang="fr-FR" sz="1000" b="1" dirty="0" err="1"/>
              <a:t>research</a:t>
            </a:r>
            <a:r>
              <a:rPr lang="fr-FR" sz="1000" b="1" dirty="0"/>
              <a:t> course »</a:t>
            </a:r>
          </a:p>
        </p:txBody>
      </p:sp>
      <p:sp>
        <p:nvSpPr>
          <p:cNvPr id="33" name="Rectangle 32"/>
          <p:cNvSpPr>
            <a:spLocks noChangeAspect="1"/>
          </p:cNvSpPr>
          <p:nvPr/>
        </p:nvSpPr>
        <p:spPr bwMode="auto">
          <a:xfrm>
            <a:off x="7174582" y="3000219"/>
            <a:ext cx="2921566" cy="740766"/>
          </a:xfrm>
          <a:prstGeom prst="rect">
            <a:avLst/>
          </a:prstGeom>
          <a:noFill/>
        </p:spPr>
        <p:txBody>
          <a:bodyPr lIns="0" tIns="0" rIns="0" bIns="0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spc="50" dirty="0">
                <a:ln w="11430"/>
                <a:solidFill>
                  <a:srgbClr val="7030A0"/>
                </a:solidFill>
                <a:latin typeface="Britannic Bold"/>
                <a:cs typeface="Britannic Bold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spc="50" dirty="0">
              <a:ln w="11430"/>
              <a:solidFill>
                <a:srgbClr val="7030A0"/>
              </a:solidFill>
              <a:latin typeface="Copperplate Gothic Bold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5" name="Image 4" descr="carte-international-plaquette2015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201467"/>
            <a:ext cx="3118618" cy="2772756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4428" y="4449"/>
            <a:ext cx="3345063" cy="7205663"/>
          </a:xfrm>
          <a:prstGeom prst="rect">
            <a:avLst/>
          </a:prstGeom>
          <a:noFill/>
          <a:ln w="25400">
            <a:solidFill>
              <a:srgbClr val="8F45C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3552" tIns="46776" rIns="93552" bIns="46776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398773" y="4449"/>
            <a:ext cx="3386804" cy="7205663"/>
          </a:xfrm>
          <a:prstGeom prst="rect">
            <a:avLst/>
          </a:prstGeom>
          <a:noFill/>
          <a:ln w="25400">
            <a:solidFill>
              <a:srgbClr val="8F45C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3552" tIns="46776" rIns="93552" bIns="46776" rtlCol="0" anchor="ctr"/>
          <a:lstStyle/>
          <a:p>
            <a:pPr algn="ctr"/>
            <a:endParaRPr lang="fr-FR"/>
          </a:p>
        </p:txBody>
      </p:sp>
      <p:grpSp>
        <p:nvGrpSpPr>
          <p:cNvPr id="32" name="Grouper 31"/>
          <p:cNvGrpSpPr/>
          <p:nvPr/>
        </p:nvGrpSpPr>
        <p:grpSpPr>
          <a:xfrm>
            <a:off x="7354031" y="672476"/>
            <a:ext cx="2408827" cy="965164"/>
            <a:chOff x="7433673" y="640345"/>
            <a:chExt cx="2408827" cy="965164"/>
          </a:xfrm>
        </p:grpSpPr>
        <p:pic>
          <p:nvPicPr>
            <p:cNvPr id="36" name="Image 26" descr="logo_unistra.gif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7433673" y="640345"/>
              <a:ext cx="1158857" cy="5325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Image 38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8748569" y="723068"/>
              <a:ext cx="1093931" cy="443607"/>
            </a:xfrm>
            <a:prstGeom prst="rect">
              <a:avLst/>
            </a:prstGeom>
          </p:spPr>
        </p:pic>
        <p:pic>
          <p:nvPicPr>
            <p:cNvPr id="40" name="Picture 2" descr="http://isddteach.sdv.univ-paris-diderot.fr/static/images/logo-UFI2.png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70301" y="1145654"/>
              <a:ext cx="756536" cy="459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1" name="Image 30">
            <a:extLst>
              <a:ext uri="{FF2B5EF4-FFF2-40B4-BE49-F238E27FC236}">
                <a16:creationId xmlns:a16="http://schemas.microsoft.com/office/drawing/2014/main" id="{6EE98DAE-832B-4A4A-B8A6-631081B2698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293" y="-1853"/>
            <a:ext cx="2100590" cy="6583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3532981" y="15836"/>
            <a:ext cx="3254298" cy="3019026"/>
          </a:xfrm>
          <a:prstGeom prst="rect">
            <a:avLst/>
          </a:prstGeom>
          <a:noFill/>
        </p:spPr>
        <p:txBody>
          <a:bodyPr wrap="square" lIns="36446" tIns="36446" rIns="36446" bIns="36446">
            <a:spAutoFit/>
          </a:bodyPr>
          <a:lstStyle/>
          <a:p>
            <a:pPr>
              <a:defRPr/>
            </a:pPr>
            <a:r>
              <a:rPr lang="fr-FR" sz="900" b="1" dirty="0">
                <a:solidFill>
                  <a:srgbClr val="7030A0"/>
                </a:solidFill>
                <a:latin typeface="Arial Black" pitchFamily="34" charset="0"/>
              </a:rPr>
              <a:t>                           ORGANISATION</a:t>
            </a:r>
            <a:br>
              <a:rPr lang="fr-FR" sz="900" b="1" spc="304" dirty="0">
                <a:solidFill>
                  <a:srgbClr val="911151"/>
                </a:solidFill>
                <a:latin typeface="+mn-lt"/>
              </a:rPr>
            </a:br>
            <a:r>
              <a:rPr lang="en-GB" sz="800" dirty="0">
                <a:latin typeface="+mn-lt"/>
              </a:rPr>
              <a:t> </a:t>
            </a:r>
          </a:p>
          <a:p>
            <a:pPr algn="just">
              <a:defRPr/>
            </a:pPr>
            <a:r>
              <a:rPr lang="en-GB" sz="800" dirty="0">
                <a:latin typeface="+mn-lt"/>
              </a:rPr>
              <a:t>This formation 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«</a:t>
            </a:r>
            <a:r>
              <a:rPr lang="fr-FR" sz="800" b="1" i="1" dirty="0">
                <a:solidFill>
                  <a:srgbClr val="0000FF"/>
                </a:solidFill>
                <a:latin typeface="+mn-lt"/>
              </a:rPr>
              <a:t>in silico 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Drug Design» </a:t>
            </a:r>
            <a:r>
              <a:rPr lang="en-GB" sz="800" dirty="0">
                <a:latin typeface="+mn-lt"/>
              </a:rPr>
              <a:t>is based on </a:t>
            </a:r>
            <a:r>
              <a:rPr lang="en-GB" sz="800" dirty="0"/>
              <a:t>collaboration </a:t>
            </a:r>
            <a:r>
              <a:rPr lang="en-GB" sz="800" dirty="0">
                <a:latin typeface="+mn-lt"/>
              </a:rPr>
              <a:t>between Paris , Strasbourg, universities and the University </a:t>
            </a:r>
            <a:r>
              <a:rPr lang="en-GB" sz="800" dirty="0" err="1">
                <a:latin typeface="+mn-lt"/>
              </a:rPr>
              <a:t>Degli</a:t>
            </a:r>
            <a:r>
              <a:rPr lang="en-GB" sz="800" dirty="0">
                <a:latin typeface="+mn-lt"/>
              </a:rPr>
              <a:t> </a:t>
            </a:r>
            <a:r>
              <a:rPr lang="en-GB" sz="800" dirty="0" err="1">
                <a:latin typeface="+mn-lt"/>
              </a:rPr>
              <a:t>Studi</a:t>
            </a:r>
            <a:r>
              <a:rPr lang="en-GB" sz="800" dirty="0">
                <a:latin typeface="+mn-lt"/>
              </a:rPr>
              <a:t> of Milan. Many Erasmus grants have been signed with other European universities for internships.</a:t>
            </a:r>
          </a:p>
          <a:p>
            <a:pPr algn="just">
              <a:defRPr/>
            </a:pPr>
            <a:r>
              <a:rPr lang="en-GB" sz="800" dirty="0">
                <a:latin typeface="+mn-lt"/>
              </a:rPr>
              <a:t>It offers</a:t>
            </a:r>
            <a:r>
              <a:rPr lang="en-GB" sz="8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GB" sz="800" b="1" dirty="0">
                <a:solidFill>
                  <a:srgbClr val="0000FF"/>
                </a:solidFill>
                <a:latin typeface="+mn-lt"/>
              </a:rPr>
              <a:t>two international courses, each with a semester abroad</a:t>
            </a:r>
            <a:endParaRPr lang="en-GB" sz="800" dirty="0">
              <a:solidFill>
                <a:srgbClr val="0000FF"/>
              </a:solidFill>
              <a:latin typeface="+mn-lt"/>
            </a:endParaRPr>
          </a:p>
          <a:p>
            <a:pPr algn="just">
              <a:lnSpc>
                <a:spcPct val="80000"/>
              </a:lnSpc>
              <a:defRPr/>
            </a:pPr>
            <a:endParaRPr lang="fr-FR" sz="800" dirty="0">
              <a:latin typeface="+mn-lt"/>
            </a:endParaRPr>
          </a:p>
          <a:p>
            <a:pPr indent="39688" algn="just">
              <a:buAutoNum type="arabicParenR"/>
              <a:defRPr/>
            </a:pPr>
            <a:r>
              <a:rPr lang="fr-FR" sz="800" dirty="0">
                <a:latin typeface="+mn-lt"/>
              </a:rPr>
              <a:t> 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The</a:t>
            </a:r>
            <a:r>
              <a:rPr lang="fr-FR" sz="800" dirty="0">
                <a:latin typeface="+mn-lt"/>
              </a:rPr>
              <a:t> </a:t>
            </a:r>
            <a:r>
              <a:rPr lang="en-GB" sz="800" b="1" dirty="0">
                <a:solidFill>
                  <a:srgbClr val="0000FF"/>
                </a:solidFill>
                <a:latin typeface="+mn-lt"/>
              </a:rPr>
              <a:t>program ISDD-</a:t>
            </a:r>
            <a:r>
              <a:rPr lang="en-GB" sz="800" b="1" dirty="0" err="1">
                <a:solidFill>
                  <a:srgbClr val="0000FF"/>
                </a:solidFill>
                <a:latin typeface="+mn-lt"/>
              </a:rPr>
              <a:t>Macromecules</a:t>
            </a:r>
            <a:r>
              <a:rPr lang="en-GB" sz="800" b="1" dirty="0">
                <a:solidFill>
                  <a:srgbClr val="0000FF"/>
                </a:solidFill>
                <a:latin typeface="+mn-lt"/>
              </a:rPr>
              <a:t> , «Modelling of Macromolecules»</a:t>
            </a:r>
            <a:r>
              <a:rPr lang="en-GB" sz="8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GB" sz="800" dirty="0">
                <a:latin typeface="+mn-lt"/>
              </a:rPr>
              <a:t>, with the first semester at Paris Diderot, following by a second semester at Paris-Diderot or </a:t>
            </a:r>
            <a:r>
              <a:rPr lang="en-GB" sz="800" dirty="0" err="1">
                <a:latin typeface="+mn-lt"/>
              </a:rPr>
              <a:t>degli</a:t>
            </a:r>
            <a:r>
              <a:rPr lang="en-GB" sz="800" dirty="0">
                <a:latin typeface="+mn-lt"/>
              </a:rPr>
              <a:t> </a:t>
            </a:r>
            <a:r>
              <a:rPr lang="en-GB" sz="800" dirty="0" err="1">
                <a:latin typeface="+mn-lt"/>
              </a:rPr>
              <a:t>Studi</a:t>
            </a:r>
            <a:r>
              <a:rPr lang="en-GB" sz="800" dirty="0">
                <a:latin typeface="+mn-lt"/>
              </a:rPr>
              <a:t> di Milano University, the third semester at Paris Diderot and the last semester of internship which </a:t>
            </a:r>
            <a:r>
              <a:rPr lang="en-US" sz="800" dirty="0">
                <a:latin typeface="+mn-lt"/>
              </a:rPr>
              <a:t>should preferably be done abroad</a:t>
            </a:r>
            <a:r>
              <a:rPr lang="en-GB" sz="800" dirty="0">
                <a:latin typeface="+mn-lt"/>
              </a:rPr>
              <a:t>.</a:t>
            </a:r>
          </a:p>
          <a:p>
            <a:pPr algn="just"/>
            <a:r>
              <a:rPr lang="fr-FR" sz="800" dirty="0">
                <a:latin typeface="+mn-lt"/>
                <a:cs typeface="Arial"/>
              </a:rPr>
              <a:t> </a:t>
            </a:r>
            <a:endParaRPr lang="fr-FR" sz="800" dirty="0">
              <a:latin typeface="+mn-lt"/>
            </a:endParaRPr>
          </a:p>
          <a:p>
            <a:pPr algn="just"/>
            <a:r>
              <a:rPr lang="fr-FR" sz="800" dirty="0">
                <a:latin typeface="+mn-lt"/>
              </a:rPr>
              <a:t>2) 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The program ISDD-Bioactive </a:t>
            </a: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Molecules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«</a:t>
            </a:r>
            <a:r>
              <a:rPr lang="pt-BR" sz="800" b="1" dirty="0">
                <a:solidFill>
                  <a:srgbClr val="0000FF"/>
                </a:solidFill>
                <a:latin typeface="+mn-lt"/>
              </a:rPr>
              <a:t>Design </a:t>
            </a:r>
            <a:r>
              <a:rPr lang="pt-BR" sz="800" b="1" dirty="0" err="1">
                <a:solidFill>
                  <a:srgbClr val="0000FF"/>
                </a:solidFill>
                <a:latin typeface="+mn-lt"/>
              </a:rPr>
              <a:t>of</a:t>
            </a:r>
            <a:r>
              <a:rPr lang="pt-BR" sz="8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BR" sz="800" b="1" dirty="0" err="1">
                <a:solidFill>
                  <a:srgbClr val="0000FF"/>
                </a:solidFill>
                <a:latin typeface="+mn-lt"/>
              </a:rPr>
              <a:t>Bioactive</a:t>
            </a:r>
            <a:r>
              <a:rPr lang="pt-BR" sz="8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BR" sz="800" b="1" dirty="0" err="1">
                <a:solidFill>
                  <a:srgbClr val="0000FF"/>
                </a:solidFill>
                <a:latin typeface="+mn-lt"/>
              </a:rPr>
              <a:t>Molecules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»</a:t>
            </a:r>
            <a:r>
              <a:rPr lang="fr-FR" sz="800" dirty="0">
                <a:latin typeface="+mn-lt"/>
              </a:rPr>
              <a:t>, </a:t>
            </a:r>
            <a:r>
              <a:rPr lang="en-GB" sz="800" dirty="0">
                <a:latin typeface="+mn-lt"/>
              </a:rPr>
              <a:t>with one semester at University of Strasbourg, one semester at University </a:t>
            </a:r>
            <a:r>
              <a:rPr lang="en-GB" sz="800" dirty="0" err="1">
                <a:latin typeface="+mn-lt"/>
              </a:rPr>
              <a:t>degli</a:t>
            </a:r>
            <a:r>
              <a:rPr lang="en-GB" sz="800" dirty="0">
                <a:latin typeface="+mn-lt"/>
              </a:rPr>
              <a:t> </a:t>
            </a:r>
            <a:r>
              <a:rPr lang="en-GB" sz="800" dirty="0" err="1">
                <a:latin typeface="+mn-lt"/>
              </a:rPr>
              <a:t>Studi</a:t>
            </a:r>
            <a:r>
              <a:rPr lang="en-GB" sz="800" dirty="0">
                <a:latin typeface="+mn-lt"/>
              </a:rPr>
              <a:t> di Milano then at Paris-Diderot University and last one semester internship in France or abroad.</a:t>
            </a:r>
          </a:p>
          <a:p>
            <a:pPr algn="just"/>
            <a:r>
              <a:rPr lang="fr-FR" sz="800" dirty="0">
                <a:latin typeface="+mn-lt"/>
                <a:cs typeface="Arial"/>
              </a:rPr>
              <a:t> </a:t>
            </a:r>
            <a:r>
              <a:rPr lang="en-GB" sz="800" b="1" dirty="0">
                <a:solidFill>
                  <a:srgbClr val="0000FF"/>
                </a:solidFill>
                <a:latin typeface="+mn-lt"/>
              </a:rPr>
              <a:t>This program gives the opportunity to the students to obtain two diplomas:</a:t>
            </a:r>
            <a:r>
              <a:rPr lang="en-GB" sz="800" dirty="0">
                <a:latin typeface="+mn-lt"/>
              </a:rPr>
              <a:t> The master Bioinformatics course “In silico Design of bioactive molecules” from the universities Paris Diderot and Strasbourg and the “Laureate </a:t>
            </a:r>
            <a:r>
              <a:rPr lang="en-GB" sz="800" dirty="0" err="1">
                <a:latin typeface="+mn-lt"/>
              </a:rPr>
              <a:t>Magistrale</a:t>
            </a:r>
            <a:r>
              <a:rPr lang="en-GB" sz="800" dirty="0">
                <a:latin typeface="+mn-lt"/>
              </a:rPr>
              <a:t> in  Science </a:t>
            </a:r>
            <a:r>
              <a:rPr lang="en-GB" sz="800" dirty="0" err="1">
                <a:latin typeface="+mn-lt"/>
              </a:rPr>
              <a:t>Chimiche</a:t>
            </a:r>
            <a:r>
              <a:rPr lang="en-GB" sz="800" dirty="0">
                <a:latin typeface="+mn-lt"/>
              </a:rPr>
              <a:t>” from the university </a:t>
            </a:r>
            <a:r>
              <a:rPr lang="en-GB" sz="800" dirty="0" err="1">
                <a:latin typeface="+mn-lt"/>
              </a:rPr>
              <a:t>degli</a:t>
            </a:r>
            <a:r>
              <a:rPr lang="en-GB" sz="800" dirty="0">
                <a:latin typeface="+mn-lt"/>
              </a:rPr>
              <a:t> Study di Milano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dirty="0">
              <a:latin typeface="+mn-lt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997700" y="61465"/>
            <a:ext cx="3302000" cy="4592145"/>
          </a:xfrm>
          <a:prstGeom prst="rect">
            <a:avLst/>
          </a:prstGeom>
          <a:noFill/>
        </p:spPr>
        <p:txBody>
          <a:bodyPr wrap="square" lIns="92573" tIns="46287" rIns="92573" bIns="46287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rgbClr val="7030A0"/>
                </a:solidFill>
                <a:latin typeface="Arial Black" pitchFamily="34" charset="0"/>
              </a:rPr>
              <a:t>                            PROGRAM</a:t>
            </a:r>
            <a:endParaRPr lang="fr-FR" sz="900" dirty="0">
              <a:solidFill>
                <a:srgbClr val="7030A0"/>
              </a:solidFill>
              <a:latin typeface="Arial Black" pitchFamily="34" charset="0"/>
            </a:endParaRPr>
          </a:p>
          <a:p>
            <a:pPr algn="ctr" fontAlgn="auto">
              <a:spcBef>
                <a:spcPts val="622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rgbClr val="002060"/>
                </a:solidFill>
                <a:latin typeface="+mn-lt"/>
              </a:rPr>
              <a:t>FIRST YEAR (M1)</a:t>
            </a:r>
            <a:br>
              <a:rPr lang="fr-FR" sz="900" dirty="0">
                <a:latin typeface="+mn-lt"/>
              </a:rPr>
            </a:br>
            <a:r>
              <a:rPr lang="fr-FR" sz="800" b="1" dirty="0">
                <a:latin typeface="+mn-lt"/>
              </a:rPr>
              <a:t>SEMESTER 1</a:t>
            </a:r>
          </a:p>
          <a:p>
            <a:pPr algn="ctr" fontAlgn="auto">
              <a:spcBef>
                <a:spcPts val="608"/>
              </a:spcBef>
              <a:spcAft>
                <a:spcPts val="0"/>
              </a:spcAft>
              <a:defRPr/>
            </a:pPr>
            <a:r>
              <a:rPr lang="fr-FR" sz="800" b="1" dirty="0">
                <a:latin typeface="+mn-lt"/>
              </a:rPr>
              <a:t>  </a:t>
            </a:r>
            <a:endParaRPr lang="fr-FR" sz="600" b="1" dirty="0">
              <a:latin typeface="+mn-lt"/>
            </a:endParaRPr>
          </a:p>
          <a:p>
            <a:pPr algn="ctr">
              <a:spcBef>
                <a:spcPts val="405"/>
              </a:spcBef>
              <a:tabLst>
                <a:tab pos="0" algn="l"/>
              </a:tabLst>
              <a:defRPr/>
            </a:pPr>
            <a:endParaRPr lang="fr-FR" sz="600" dirty="0">
              <a:latin typeface="+mn-lt"/>
            </a:endParaRPr>
          </a:p>
          <a:p>
            <a:pPr algn="ctr">
              <a:spcBef>
                <a:spcPts val="405"/>
              </a:spcBef>
              <a:tabLst>
                <a:tab pos="0" algn="l"/>
              </a:tabLst>
              <a:defRPr/>
            </a:pPr>
            <a:endParaRPr lang="fr-FR" sz="600" dirty="0">
              <a:latin typeface="+mn-lt"/>
            </a:endParaRPr>
          </a:p>
          <a:p>
            <a:pPr algn="ctr">
              <a:spcBef>
                <a:spcPts val="405"/>
              </a:spcBef>
              <a:tabLst>
                <a:tab pos="0" algn="l"/>
              </a:tabLst>
              <a:defRPr/>
            </a:pPr>
            <a:endParaRPr lang="fr-FR" sz="600" dirty="0">
              <a:latin typeface="+mn-lt"/>
            </a:endParaRPr>
          </a:p>
          <a:p>
            <a:pPr algn="ctr">
              <a:spcBef>
                <a:spcPts val="405"/>
              </a:spcBef>
              <a:tabLst>
                <a:tab pos="0" algn="l"/>
              </a:tabLst>
              <a:defRPr/>
            </a:pPr>
            <a:endParaRPr lang="fr-FR" sz="600" dirty="0">
              <a:latin typeface="+mn-lt"/>
            </a:endParaRPr>
          </a:p>
          <a:p>
            <a:pPr algn="ctr" fontAlgn="auto">
              <a:spcBef>
                <a:spcPts val="608"/>
              </a:spcBef>
              <a:spcAft>
                <a:spcPts val="0"/>
              </a:spcAft>
              <a:defRPr/>
            </a:pPr>
            <a:endParaRPr lang="fr-FR" sz="800" b="1" dirty="0">
              <a:latin typeface="+mn-lt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800" b="1" dirty="0">
              <a:latin typeface="+mn-lt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800" b="1" dirty="0">
                <a:latin typeface="+mn-lt"/>
              </a:rPr>
              <a:t>SEMESTRE 2 </a:t>
            </a:r>
            <a:endParaRPr lang="fr-FR" dirty="0"/>
          </a:p>
          <a:p>
            <a:pPr>
              <a:defRPr/>
            </a:pPr>
            <a:endParaRPr dirty="0"/>
          </a:p>
          <a:p>
            <a:pPr>
              <a:defRPr/>
            </a:pPr>
            <a:endParaRPr lang="fr-FR" sz="800" dirty="0">
              <a:latin typeface="+mn-lt"/>
            </a:endParaRPr>
          </a:p>
          <a:p>
            <a:pPr>
              <a:defRPr/>
            </a:pPr>
            <a:endParaRPr lang="fr-FR" sz="800" dirty="0">
              <a:latin typeface="+mn-lt"/>
            </a:endParaRPr>
          </a:p>
          <a:p>
            <a:pPr algn="ctr" fontAlgn="auto">
              <a:spcBef>
                <a:spcPts val="608"/>
              </a:spcBef>
              <a:spcAft>
                <a:spcPts val="0"/>
              </a:spcAft>
              <a:defRPr/>
            </a:pPr>
            <a:endParaRPr lang="fr-FR" sz="900" b="1" dirty="0">
              <a:solidFill>
                <a:srgbClr val="002060"/>
              </a:solidFill>
              <a:latin typeface="+mn-lt"/>
            </a:endParaRPr>
          </a:p>
          <a:p>
            <a:pPr algn="ctr" fontAlgn="auto">
              <a:spcBef>
                <a:spcPts val="608"/>
              </a:spcBef>
              <a:spcAft>
                <a:spcPts val="0"/>
              </a:spcAft>
              <a:defRPr/>
            </a:pPr>
            <a:endParaRPr lang="fr-FR" sz="900" b="1" dirty="0">
              <a:solidFill>
                <a:srgbClr val="002060"/>
              </a:solidFill>
              <a:latin typeface="+mn-lt"/>
            </a:endParaRPr>
          </a:p>
          <a:p>
            <a:pPr algn="ctr" fontAlgn="auto">
              <a:spcBef>
                <a:spcPts val="622"/>
              </a:spcBef>
              <a:spcAft>
                <a:spcPts val="0"/>
              </a:spcAft>
              <a:defRPr/>
            </a:pPr>
            <a:endParaRPr lang="fr-FR" sz="900" b="1" dirty="0">
              <a:solidFill>
                <a:srgbClr val="002060"/>
              </a:solidFill>
              <a:latin typeface="+mn-lt"/>
            </a:endParaRPr>
          </a:p>
          <a:p>
            <a:pPr algn="ctr" fontAlgn="auto">
              <a:spcBef>
                <a:spcPts val="622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rgbClr val="002060"/>
                </a:solidFill>
                <a:latin typeface="+mn-lt"/>
              </a:rPr>
              <a:t>SECOND YEAR (M2)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dirty="0">
                <a:latin typeface="+mn-lt"/>
              </a:rPr>
              <a:t>SEMESTER  3 - </a:t>
            </a:r>
            <a:r>
              <a:rPr lang="fr-FR" sz="800" b="1" dirty="0" err="1">
                <a:latin typeface="+mn-lt"/>
              </a:rPr>
              <a:t>University</a:t>
            </a:r>
            <a:r>
              <a:rPr lang="fr-FR" sz="800" b="1" dirty="0">
                <a:latin typeface="+mn-lt"/>
              </a:rPr>
              <a:t> of Paris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dirty="0"/>
              <a:t>(</a:t>
            </a:r>
            <a:r>
              <a:rPr lang="fr-FR" sz="700" b="1" dirty="0" err="1"/>
              <a:t>common</a:t>
            </a:r>
            <a:r>
              <a:rPr lang="fr-FR" sz="700" b="1" dirty="0"/>
              <a:t> to the </a:t>
            </a:r>
            <a:r>
              <a:rPr lang="fr-FR" sz="700" b="1" dirty="0" err="1"/>
              <a:t>two</a:t>
            </a:r>
            <a:r>
              <a:rPr lang="fr-FR" sz="700" b="1" dirty="0"/>
              <a:t> courses)</a:t>
            </a:r>
          </a:p>
          <a:p>
            <a:pPr algn="ctr" fontAlgn="auto">
              <a:spcBef>
                <a:spcPts val="405"/>
              </a:spcBef>
              <a:spcAft>
                <a:spcPts val="0"/>
              </a:spcAft>
              <a:defRPr/>
            </a:pPr>
            <a:r>
              <a:rPr lang="fr-FR" sz="800" b="1" dirty="0">
                <a:latin typeface="+mn-lt"/>
              </a:rPr>
              <a:t> </a:t>
            </a:r>
            <a:r>
              <a:rPr lang="fr-FR" sz="700" b="1" dirty="0">
                <a:latin typeface="+mn-lt"/>
              </a:rPr>
              <a:t>DRUG DESIGN &amp; SCREENING  </a:t>
            </a:r>
          </a:p>
          <a:p>
            <a:pPr marL="0" lvl="2">
              <a:spcBef>
                <a:spcPts val="203"/>
              </a:spcBef>
              <a:defRPr/>
            </a:pPr>
            <a:r>
              <a:rPr lang="fr-FR" sz="700" dirty="0">
                <a:latin typeface="+mn-lt"/>
              </a:rPr>
              <a:t>-  UE Data </a:t>
            </a:r>
            <a:r>
              <a:rPr lang="fr-FR" sz="700" dirty="0" err="1">
                <a:latin typeface="+mn-lt"/>
              </a:rPr>
              <a:t>Analysis</a:t>
            </a:r>
            <a:r>
              <a:rPr lang="fr-FR" sz="700" dirty="0">
                <a:latin typeface="+mn-lt"/>
              </a:rPr>
              <a:t> in Drug Design (8 ECTS)</a:t>
            </a:r>
          </a:p>
          <a:p>
            <a:pPr marL="0" lvl="2">
              <a:defRPr/>
            </a:pPr>
            <a:r>
              <a:rPr lang="fr-FR" sz="700" dirty="0">
                <a:solidFill>
                  <a:srgbClr val="000000"/>
                </a:solidFill>
                <a:latin typeface="+mn-lt"/>
              </a:rPr>
              <a:t>-  UE </a:t>
            </a:r>
            <a:r>
              <a:rPr lang="fr-FR" sz="700" dirty="0" err="1">
                <a:solidFill>
                  <a:srgbClr val="000000"/>
                </a:solidFill>
                <a:latin typeface="+mn-lt"/>
              </a:rPr>
              <a:t>Molecular</a:t>
            </a:r>
            <a:r>
              <a:rPr lang="fr-FR" sz="700" dirty="0">
                <a:solidFill>
                  <a:srgbClr val="000000"/>
                </a:solidFill>
                <a:latin typeface="+mn-lt"/>
              </a:rPr>
              <a:t> &amp; </a:t>
            </a:r>
            <a:r>
              <a:rPr lang="fr-FR" sz="700" dirty="0" err="1">
                <a:solidFill>
                  <a:srgbClr val="000000"/>
                </a:solidFill>
                <a:latin typeface="+mn-lt"/>
              </a:rPr>
              <a:t>drug</a:t>
            </a:r>
            <a:r>
              <a:rPr lang="fr-FR" sz="700" dirty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700" dirty="0" err="1">
                <a:solidFill>
                  <a:srgbClr val="000000"/>
                </a:solidFill>
                <a:latin typeface="+mn-lt"/>
              </a:rPr>
              <a:t>analysis</a:t>
            </a:r>
            <a:r>
              <a:rPr lang="fr-FR" sz="700" dirty="0">
                <a:solidFill>
                  <a:srgbClr val="000000"/>
                </a:solidFill>
                <a:latin typeface="+mn-lt"/>
              </a:rPr>
              <a:t> and </a:t>
            </a:r>
            <a:r>
              <a:rPr lang="fr-FR" sz="700" dirty="0" err="1">
                <a:solidFill>
                  <a:srgbClr val="000000"/>
                </a:solidFill>
                <a:latin typeface="+mn-lt"/>
              </a:rPr>
              <a:t>dynamics</a:t>
            </a:r>
            <a:r>
              <a:rPr lang="fr-FR" sz="700" dirty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700" dirty="0">
                <a:latin typeface="+mn-lt"/>
              </a:rPr>
              <a:t>(7 ECTS)</a:t>
            </a:r>
          </a:p>
          <a:p>
            <a:pPr marL="0" lvl="2">
              <a:defRPr/>
            </a:pPr>
            <a:r>
              <a:rPr lang="fr-FR" sz="700" dirty="0">
                <a:latin typeface="+mn-lt"/>
              </a:rPr>
              <a:t>-  UE </a:t>
            </a:r>
            <a:r>
              <a:rPr lang="en-US" sz="700" dirty="0">
                <a:latin typeface="+mn-lt"/>
              </a:rPr>
              <a:t>High throughput screening </a:t>
            </a:r>
            <a:r>
              <a:rPr lang="en-US" sz="700" dirty="0">
                <a:solidFill>
                  <a:srgbClr val="0000FF"/>
                </a:solidFill>
                <a:latin typeface="+mn-lt"/>
              </a:rPr>
              <a:t>: "Structure and ligand based”</a:t>
            </a:r>
            <a:r>
              <a:rPr lang="en-US" sz="700" dirty="0">
                <a:solidFill>
                  <a:srgbClr val="0000FF"/>
                </a:solidFill>
              </a:rPr>
              <a:t>*</a:t>
            </a:r>
            <a:r>
              <a:rPr lang="en-US" sz="700" dirty="0">
                <a:latin typeface="+mn-lt"/>
              </a:rPr>
              <a:t> </a:t>
            </a:r>
            <a:r>
              <a:rPr lang="fr-FR" sz="700" dirty="0">
                <a:latin typeface="+mn-lt"/>
              </a:rPr>
              <a:t>(5 ECTS)</a:t>
            </a:r>
          </a:p>
          <a:p>
            <a:pPr marL="0" lvl="2">
              <a:defRPr/>
            </a:pPr>
            <a:r>
              <a:rPr lang="fr-FR" sz="700" dirty="0">
                <a:solidFill>
                  <a:srgbClr val="000000"/>
                </a:solidFill>
                <a:latin typeface="+mn-lt"/>
              </a:rPr>
              <a:t>-  UE </a:t>
            </a:r>
            <a:r>
              <a:rPr lang="fr-FR" sz="700" dirty="0" err="1">
                <a:solidFill>
                  <a:srgbClr val="000000"/>
                </a:solidFill>
                <a:latin typeface="+mn-lt"/>
              </a:rPr>
              <a:t>Analysis</a:t>
            </a:r>
            <a:r>
              <a:rPr lang="fr-FR" sz="700" dirty="0">
                <a:solidFill>
                  <a:srgbClr val="000000"/>
                </a:solidFill>
                <a:latin typeface="+mn-lt"/>
              </a:rPr>
              <a:t> of the </a:t>
            </a:r>
            <a:r>
              <a:rPr lang="fr-FR" sz="700" dirty="0" err="1">
                <a:solidFill>
                  <a:srgbClr val="000000"/>
                </a:solidFill>
                <a:latin typeface="+mn-lt"/>
              </a:rPr>
              <a:t>space</a:t>
            </a:r>
            <a:r>
              <a:rPr lang="fr-FR" sz="700" dirty="0">
                <a:solidFill>
                  <a:srgbClr val="000000"/>
                </a:solidFill>
                <a:latin typeface="+mn-lt"/>
              </a:rPr>
              <a:t> of </a:t>
            </a:r>
            <a:r>
              <a:rPr lang="fr-FR" sz="700" dirty="0" err="1">
                <a:solidFill>
                  <a:srgbClr val="000000"/>
                </a:solidFill>
                <a:latin typeface="+mn-lt"/>
              </a:rPr>
              <a:t>molecules</a:t>
            </a:r>
            <a:r>
              <a:rPr lang="fr-FR" sz="700" dirty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700" dirty="0">
                <a:latin typeface="+mn-lt"/>
              </a:rPr>
              <a:t>(4 ECTS) </a:t>
            </a:r>
          </a:p>
          <a:p>
            <a:pPr marL="0" lvl="2">
              <a:buFontTx/>
              <a:buChar char="-"/>
              <a:defRPr/>
            </a:pPr>
            <a:r>
              <a:rPr lang="fr-FR" sz="700" dirty="0">
                <a:latin typeface="+mn-lt"/>
              </a:rPr>
              <a:t>  UE</a:t>
            </a:r>
            <a:r>
              <a:rPr lang="en-US" sz="700" dirty="0">
                <a:latin typeface="+mn-lt"/>
              </a:rPr>
              <a:t> Preparation for research in  Drug Design</a:t>
            </a:r>
            <a:r>
              <a:rPr lang="fr-FR" sz="700" dirty="0">
                <a:latin typeface="+mn-lt"/>
              </a:rPr>
              <a:t> (6 ECTS)</a:t>
            </a:r>
          </a:p>
          <a:p>
            <a:pPr marL="0" lvl="2">
              <a:defRPr/>
            </a:pPr>
            <a:endParaRPr lang="fr-FR" sz="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b="1" dirty="0">
                <a:solidFill>
                  <a:srgbClr val="0000FF"/>
                </a:solidFill>
                <a:latin typeface="+mn-lt"/>
              </a:rPr>
              <a:t>* </a:t>
            </a:r>
            <a:r>
              <a:rPr lang="en-GB" sz="600" b="1" dirty="0">
                <a:solidFill>
                  <a:srgbClr val="0000FF"/>
                </a:solidFill>
              </a:rPr>
              <a:t>From 30% to  80%  of courses in English</a:t>
            </a: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523133"/>
              </p:ext>
            </p:extLst>
          </p:nvPr>
        </p:nvGraphicFramePr>
        <p:xfrm>
          <a:off x="7099602" y="5222827"/>
          <a:ext cx="3111915" cy="493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9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dirty="0">
                          <a:solidFill>
                            <a:schemeClr val="tx1"/>
                          </a:solidFill>
                          <a:latin typeface="+mn-lt"/>
                        </a:rPr>
                        <a:t>Training </a:t>
                      </a:r>
                      <a:r>
                        <a:rPr lang="fr-FR" sz="800" b="0" i="0" dirty="0" err="1">
                          <a:solidFill>
                            <a:schemeClr val="tx1"/>
                          </a:solidFill>
                          <a:latin typeface="+mn-lt"/>
                        </a:rPr>
                        <a:t>projects</a:t>
                      </a:r>
                      <a:r>
                        <a:rPr lang="fr-FR" sz="800" b="0" i="0" dirty="0">
                          <a:solidFill>
                            <a:schemeClr val="tx1"/>
                          </a:solidFill>
                          <a:latin typeface="+mn-lt"/>
                        </a:rPr>
                        <a:t> in </a:t>
                      </a:r>
                      <a:r>
                        <a:rPr lang="fr-FR" sz="800" b="0" i="0" dirty="0" err="1">
                          <a:solidFill>
                            <a:schemeClr val="tx1"/>
                          </a:solidFill>
                          <a:latin typeface="+mn-lt"/>
                        </a:rPr>
                        <a:t>private</a:t>
                      </a:r>
                      <a:r>
                        <a:rPr lang="fr-FR" sz="800" b="0" i="0" dirty="0">
                          <a:solidFill>
                            <a:schemeClr val="tx1"/>
                          </a:solidFill>
                          <a:latin typeface="+mn-lt"/>
                        </a:rPr>
                        <a:t> or </a:t>
                      </a:r>
                      <a:r>
                        <a:rPr lang="fr-FR" sz="800" b="0" i="0" dirty="0" err="1">
                          <a:solidFill>
                            <a:schemeClr val="tx1"/>
                          </a:solidFill>
                          <a:latin typeface="+mn-lt"/>
                        </a:rPr>
                        <a:t>academic</a:t>
                      </a:r>
                      <a:r>
                        <a:rPr lang="fr-FR" sz="800" b="0" i="0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fr-FR" sz="800" b="0" i="0" dirty="0" err="1">
                          <a:solidFill>
                            <a:schemeClr val="tx1"/>
                          </a:solidFill>
                          <a:latin typeface="+mn-lt"/>
                        </a:rPr>
                        <a:t>abrod</a:t>
                      </a:r>
                      <a:r>
                        <a:rPr lang="fr-FR" sz="800" b="0" i="0" dirty="0">
                          <a:solidFill>
                            <a:schemeClr val="tx1"/>
                          </a:solidFill>
                          <a:latin typeface="+mn-lt"/>
                        </a:rPr>
                        <a:t> or in France</a:t>
                      </a:r>
                      <a:endParaRPr lang="fr-FR" sz="800" b="0" i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48038" marB="4803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Training </a:t>
                      </a:r>
                      <a:r>
                        <a:rPr lang="fr-FR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projects</a:t>
                      </a:r>
                      <a:r>
                        <a:rPr lang="fr-FR" sz="8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in </a:t>
                      </a:r>
                      <a:r>
                        <a:rPr lang="fr-FR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academic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 or </a:t>
                      </a:r>
                      <a:r>
                        <a:rPr lang="fr-FR" sz="800" b="0">
                          <a:solidFill>
                            <a:schemeClr val="tx1"/>
                          </a:solidFill>
                          <a:latin typeface="+mn-lt"/>
                        </a:rPr>
                        <a:t>private</a:t>
                      </a:r>
                      <a:endParaRPr lang="fr-FR" sz="800" b="0" dirty="0"/>
                    </a:p>
                  </a:txBody>
                  <a:tcPr marL="0" marR="0" marT="48038" marB="48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31750" y="71441"/>
            <a:ext cx="3407282" cy="410625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fr-FR" sz="900" b="1" dirty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AIMS</a:t>
            </a:r>
          </a:p>
          <a:p>
            <a:pPr>
              <a:spcBef>
                <a:spcPts val="0"/>
              </a:spcBef>
              <a:defRPr/>
            </a:pPr>
            <a:endParaRPr lang="fr-FR" sz="800" dirty="0">
              <a:latin typeface="+mn-lt"/>
            </a:endParaRPr>
          </a:p>
          <a:p>
            <a:pPr algn="just">
              <a:defRPr/>
            </a:pP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These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courses ISDD «</a:t>
            </a:r>
            <a:r>
              <a:rPr lang="fr-FR" sz="800" b="1" i="1" dirty="0">
                <a:solidFill>
                  <a:srgbClr val="0000FF"/>
                </a:solidFill>
                <a:latin typeface="+mn-lt"/>
              </a:rPr>
              <a:t>in silico 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Drug Design» </a:t>
            </a:r>
            <a:r>
              <a:rPr lang="fr-FR" sz="800" dirty="0">
                <a:latin typeface="+mn-lt"/>
              </a:rPr>
              <a:t>of the </a:t>
            </a:r>
            <a:r>
              <a:rPr lang="fr-FR" sz="800" dirty="0" err="1">
                <a:latin typeface="+mn-lt"/>
              </a:rPr>
              <a:t>Bio-Informatics</a:t>
            </a:r>
            <a:r>
              <a:rPr lang="fr-FR" sz="800" dirty="0">
                <a:latin typeface="+mn-lt"/>
              </a:rPr>
              <a:t> Master, </a:t>
            </a:r>
            <a:r>
              <a:rPr lang="en-GB" sz="800" dirty="0">
                <a:latin typeface="+mn-lt"/>
              </a:rPr>
              <a:t>provides training in all tasks related to  the  </a:t>
            </a:r>
            <a:r>
              <a:rPr lang="en-GB" sz="800" dirty="0">
                <a:solidFill>
                  <a:srgbClr val="0000FF"/>
                </a:solidFill>
                <a:latin typeface="+mn-lt"/>
              </a:rPr>
              <a:t>«Drug Discovery»  </a:t>
            </a:r>
            <a:r>
              <a:rPr lang="en-GB" sz="800" dirty="0">
                <a:latin typeface="+mn-lt"/>
              </a:rPr>
              <a:t>process  using in silico  approaches, from theoretical to applications (for example, </a:t>
            </a:r>
            <a:r>
              <a:rPr lang="en-GB" sz="800" dirty="0">
                <a:solidFill>
                  <a:srgbClr val="0000FF"/>
                </a:solidFill>
                <a:latin typeface="+mn-lt"/>
              </a:rPr>
              <a:t>virtual screening of therapeutic targets, drug safety…</a:t>
            </a:r>
            <a:r>
              <a:rPr lang="en-GB" sz="800" dirty="0">
                <a:latin typeface="+mn-lt"/>
              </a:rPr>
              <a:t>).</a:t>
            </a:r>
            <a:endParaRPr lang="fr-FR" sz="800" b="1" dirty="0">
              <a:solidFill>
                <a:srgbClr val="0000FF"/>
              </a:solidFill>
              <a:latin typeface="+mn-lt"/>
            </a:endParaRPr>
          </a:p>
          <a:p>
            <a:pPr algn="just">
              <a:defRPr/>
            </a:pPr>
            <a:endParaRPr lang="fr-FR" sz="800" dirty="0">
              <a:latin typeface="+mn-lt"/>
            </a:endParaRPr>
          </a:p>
          <a:p>
            <a:pPr algn="just"/>
            <a:r>
              <a:rPr lang="en-GB" sz="800" dirty="0">
                <a:latin typeface="+mn-lt"/>
              </a:rPr>
              <a:t>It offers to students training in chemical biology based on the fundamental principles of chemistry, biochemistry, biophysics, pharmacology, molecular medicine, information technology, bioinformatics and biostatistics.</a:t>
            </a:r>
          </a:p>
          <a:p>
            <a:pPr algn="just">
              <a:defRPr/>
            </a:pPr>
            <a:endParaRPr lang="en-GB" sz="800" dirty="0">
              <a:latin typeface="+mn-lt"/>
            </a:endParaRPr>
          </a:p>
          <a:p>
            <a:pPr algn="just"/>
            <a:r>
              <a:rPr lang="en-GB" sz="800" b="1" dirty="0">
                <a:solidFill>
                  <a:srgbClr val="0000FF"/>
                </a:solidFill>
                <a:latin typeface="+mn-lt"/>
              </a:rPr>
              <a:t>Interdisciplinarity</a:t>
            </a:r>
            <a:r>
              <a:rPr lang="en-GB" sz="800" dirty="0">
                <a:latin typeface="+mn-lt"/>
              </a:rPr>
              <a:t> is based on two French academics formations (</a:t>
            </a:r>
            <a:r>
              <a:rPr lang="en-GB" sz="800" dirty="0" err="1">
                <a:latin typeface="+mn-lt"/>
              </a:rPr>
              <a:t>chemoinformatics</a:t>
            </a:r>
            <a:r>
              <a:rPr lang="en-GB" sz="800" dirty="0">
                <a:latin typeface="+mn-lt"/>
              </a:rPr>
              <a:t> master of Strasbourg and Biology-computing master of Paris 7), and the participation of private companies and international experts  from several  countries.</a:t>
            </a:r>
          </a:p>
          <a:p>
            <a:pPr algn="just">
              <a:defRPr/>
            </a:pPr>
            <a:endParaRPr lang="en-GB" sz="900" dirty="0">
              <a:solidFill>
                <a:srgbClr val="7030A0"/>
              </a:solidFill>
              <a:latin typeface="Arial Black" pitchFamily="34" charset="0"/>
            </a:endParaRPr>
          </a:p>
          <a:p>
            <a:pPr algn="ctr">
              <a:defRPr/>
            </a:pPr>
            <a:r>
              <a:rPr lang="fr-FR" sz="900" b="1" dirty="0">
                <a:solidFill>
                  <a:srgbClr val="7030A0"/>
                </a:solidFill>
                <a:latin typeface="Arial Black" pitchFamily="34" charset="0"/>
              </a:rPr>
              <a:t>STUDENT ELIGIBILITY</a:t>
            </a:r>
          </a:p>
          <a:p>
            <a:pPr>
              <a:defRPr/>
            </a:pPr>
            <a:endParaRPr lang="fr-FR" sz="800" b="1" spc="304" dirty="0">
              <a:solidFill>
                <a:srgbClr val="911151"/>
              </a:solidFill>
            </a:endParaRPr>
          </a:p>
          <a:p>
            <a:pPr algn="just">
              <a:defRPr/>
            </a:pPr>
            <a:r>
              <a:rPr lang="fr-FR" sz="800" b="1" dirty="0" err="1">
                <a:solidFill>
                  <a:srgbClr val="0000FF"/>
                </a:solidFill>
                <a:latin typeface="+mn-lt"/>
              </a:rPr>
              <a:t>These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 courses ISDD «</a:t>
            </a:r>
            <a:r>
              <a:rPr lang="fr-FR" sz="800" b="1" i="1" dirty="0">
                <a:solidFill>
                  <a:srgbClr val="0000FF"/>
                </a:solidFill>
                <a:latin typeface="+mn-lt"/>
              </a:rPr>
              <a:t>in silico </a:t>
            </a:r>
            <a:r>
              <a:rPr lang="fr-FR" sz="800" b="1" dirty="0">
                <a:solidFill>
                  <a:srgbClr val="0000FF"/>
                </a:solidFill>
                <a:latin typeface="+mn-lt"/>
              </a:rPr>
              <a:t>Drug Design» </a:t>
            </a:r>
            <a:r>
              <a:rPr lang="fr-FR" sz="800" dirty="0">
                <a:latin typeface="+mn-lt"/>
              </a:rPr>
              <a:t>of the </a:t>
            </a:r>
            <a:r>
              <a:rPr lang="fr-FR" sz="800" dirty="0" err="1">
                <a:latin typeface="+mn-lt"/>
              </a:rPr>
              <a:t>Bioinformatics</a:t>
            </a:r>
            <a:r>
              <a:rPr lang="fr-FR" sz="800" dirty="0">
                <a:latin typeface="+mn-lt"/>
              </a:rPr>
              <a:t> Master, </a:t>
            </a:r>
            <a:r>
              <a:rPr lang="en-GB" sz="800" dirty="0">
                <a:latin typeface="+mn-lt"/>
              </a:rPr>
              <a:t>welcomes students  from various training : chemistry,</a:t>
            </a:r>
            <a:r>
              <a:rPr lang="en-GB" sz="800" dirty="0"/>
              <a:t> </a:t>
            </a:r>
            <a:r>
              <a:rPr lang="en-GB" sz="800" dirty="0">
                <a:latin typeface="+mn-lt"/>
              </a:rPr>
              <a:t>biochemistry, biology, medical and pharmaceutical  sectors and engineering  schools  applied  to Life  Sciences.</a:t>
            </a:r>
          </a:p>
          <a:p>
            <a:pPr>
              <a:defRPr/>
            </a:pPr>
            <a:endParaRPr lang="fr-FR" sz="900" b="1" spc="304" dirty="0">
              <a:solidFill>
                <a:srgbClr val="911151"/>
              </a:solidFill>
              <a:latin typeface="+mn-lt"/>
            </a:endParaRPr>
          </a:p>
          <a:p>
            <a:pPr algn="ctr">
              <a:defRPr/>
            </a:pPr>
            <a:r>
              <a:rPr lang="fr-FR" sz="900" b="1" dirty="0">
                <a:solidFill>
                  <a:srgbClr val="7030A0"/>
                </a:solidFill>
                <a:latin typeface="Arial Black" pitchFamily="34" charset="0"/>
              </a:rPr>
              <a:t>JOB OPPORTUNITIES</a:t>
            </a:r>
          </a:p>
          <a:p>
            <a:pPr algn="just"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>
              <a:defRPr/>
            </a:pPr>
            <a:r>
              <a:rPr lang="fr-FR" sz="800" dirty="0">
                <a:latin typeface="+mn-lt"/>
              </a:rPr>
              <a:t>The formation ISDD </a:t>
            </a:r>
            <a:r>
              <a:rPr lang="en-US" sz="800" dirty="0">
                <a:latin typeface="+mn-lt"/>
              </a:rPr>
              <a:t>train professionals in  private and public sectors in  France  but also in Europe, using </a:t>
            </a:r>
            <a:r>
              <a:rPr lang="en-US" sz="800" i="1" dirty="0">
                <a:latin typeface="+mn-lt"/>
              </a:rPr>
              <a:t>in silico </a:t>
            </a:r>
            <a:r>
              <a:rPr lang="en-US" sz="800" dirty="0">
                <a:latin typeface="+mn-lt"/>
              </a:rPr>
              <a:t>approaches in the field of therapeutic innovation and / or turns towards developing pharmacological molecules. </a:t>
            </a:r>
            <a:r>
              <a:rPr lang="en-US" sz="800" b="1" dirty="0">
                <a:latin typeface="+mn-lt"/>
              </a:rPr>
              <a:t>Over 80% of students find a job directly (CDD, CDI or PhD) after the Master.</a:t>
            </a:r>
          </a:p>
          <a:p>
            <a:pPr algn="just">
              <a:lnSpc>
                <a:spcPts val="660"/>
              </a:lnSpc>
              <a:defRPr/>
            </a:pPr>
            <a:endParaRPr lang="fr-FR" sz="800" b="1" spc="304" dirty="0">
              <a:solidFill>
                <a:srgbClr val="911151"/>
              </a:solidFill>
              <a:latin typeface="+mn-lt"/>
            </a:endParaRPr>
          </a:p>
          <a:p>
            <a:pPr algn="just">
              <a:defRPr/>
            </a:pPr>
            <a:r>
              <a:rPr lang="en-US" sz="800" b="1" dirty="0">
                <a:latin typeface="+mn-lt"/>
              </a:rPr>
              <a:t>Activity Sectors : </a:t>
            </a:r>
            <a:r>
              <a:rPr lang="en-US" sz="800" dirty="0">
                <a:latin typeface="+mn-lt"/>
              </a:rPr>
              <a:t>Chemical and Pharmaceutical Industry / Academic research / public research center and private / Platforms in </a:t>
            </a:r>
            <a:r>
              <a:rPr lang="en-US" sz="800" dirty="0" err="1">
                <a:latin typeface="+mn-lt"/>
              </a:rPr>
              <a:t>chemoinformatics</a:t>
            </a:r>
            <a:r>
              <a:rPr lang="en-US" sz="800" dirty="0">
                <a:latin typeface="+mn-lt"/>
              </a:rPr>
              <a:t>, screening, Drug Design, bioinformatics.</a:t>
            </a:r>
            <a:endParaRPr lang="fr-FR" sz="800" dirty="0">
              <a:latin typeface="+mn-lt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905361"/>
              </p:ext>
            </p:extLst>
          </p:nvPr>
        </p:nvGraphicFramePr>
        <p:xfrm>
          <a:off x="7008428" y="2223206"/>
          <a:ext cx="3318932" cy="815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563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UE Advanced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fundamentals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biophysics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 and data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analysis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  (6 ECTS)</a:t>
                      </a:r>
                    </a:p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- UE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Macromolecules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modelling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 orientation 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(18 ECTS) (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dynamics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moleculr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protein-protein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docking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, structural bioinformatics,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drug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 design)</a:t>
                      </a:r>
                      <a:endParaRPr lang="fr-FR" sz="700" b="0" baseline="0" dirty="0">
                        <a:solidFill>
                          <a:srgbClr val="0000FF"/>
                        </a:solidFill>
                      </a:endParaRPr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- UE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Internship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professionalisation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(6 ECTS)</a:t>
                      </a:r>
                      <a:endParaRPr lang="fr-FR" sz="7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376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dirty="0">
                          <a:solidFill>
                            <a:srgbClr val="0000FF"/>
                          </a:solidFill>
                        </a:rPr>
                        <a:t>- UE </a:t>
                      </a:r>
                      <a:r>
                        <a:rPr lang="en-US" sz="700" b="0" dirty="0">
                          <a:solidFill>
                            <a:srgbClr val="0000FF"/>
                          </a:solidFill>
                        </a:rPr>
                        <a:t>Programming in C</a:t>
                      </a:r>
                      <a:r>
                        <a:rPr lang="fr-FR" sz="700" b="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fr-FR" sz="700" dirty="0">
                          <a:solidFill>
                            <a:srgbClr val="0000FF"/>
                          </a:solidFill>
                          <a:latin typeface="+mn-lt"/>
                        </a:rPr>
                        <a:t>* </a:t>
                      </a:r>
                      <a:r>
                        <a:rPr lang="fr-FR" sz="700" b="0" dirty="0">
                          <a:solidFill>
                            <a:srgbClr val="0000FF"/>
                          </a:solidFill>
                        </a:rPr>
                        <a:t>(6 ECTS)</a:t>
                      </a:r>
                    </a:p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dirty="0">
                          <a:solidFill>
                            <a:srgbClr val="0000FF"/>
                          </a:solidFill>
                        </a:rPr>
                        <a:t>- UE</a:t>
                      </a:r>
                      <a:r>
                        <a:rPr lang="fr-FR" sz="700" b="0" baseline="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700" b="0" baseline="0" dirty="0">
                          <a:solidFill>
                            <a:srgbClr val="0000FF"/>
                          </a:solidFill>
                        </a:rPr>
                        <a:t>Structural biology and enzymology</a:t>
                      </a:r>
                      <a:r>
                        <a:rPr lang="fr-FR" sz="700" dirty="0">
                          <a:solidFill>
                            <a:srgbClr val="0000FF"/>
                          </a:solidFill>
                          <a:latin typeface="+mn-lt"/>
                        </a:rPr>
                        <a:t>*</a:t>
                      </a:r>
                    </a:p>
                    <a:p>
                      <a:pPr marL="85725" indent="-85725" algn="l">
                        <a:lnSpc>
                          <a:spcPct val="90000"/>
                        </a:lnSpc>
                      </a:pPr>
                      <a:r>
                        <a:rPr lang="fr-FR" sz="700" b="0" baseline="0" dirty="0">
                          <a:solidFill>
                            <a:srgbClr val="0000FF"/>
                          </a:solidFill>
                          <a:latin typeface="+mn-lt"/>
                        </a:rPr>
                        <a:t>   </a:t>
                      </a:r>
                      <a:r>
                        <a:rPr lang="fr-FR" sz="700" b="0" baseline="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fr-FR" sz="700" b="0" dirty="0">
                          <a:solidFill>
                            <a:srgbClr val="0000FF"/>
                          </a:solidFill>
                        </a:rPr>
                        <a:t>(6 ECTS)</a:t>
                      </a:r>
                      <a:endParaRPr lang="fr-FR" sz="700" b="0" baseline="0" dirty="0">
                        <a:solidFill>
                          <a:srgbClr val="0000FF"/>
                        </a:solidFill>
                      </a:endParaRPr>
                    </a:p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baseline="0" dirty="0">
                          <a:solidFill>
                            <a:srgbClr val="0000FF"/>
                          </a:solidFill>
                        </a:rPr>
                        <a:t>- UE </a:t>
                      </a:r>
                      <a:r>
                        <a:rPr lang="fi-FI" sz="700" b="0" baseline="0" dirty="0" err="1">
                          <a:solidFill>
                            <a:srgbClr val="0000FF"/>
                          </a:solidFill>
                        </a:rPr>
                        <a:t>Medicinal</a:t>
                      </a:r>
                      <a:r>
                        <a:rPr lang="fi-FI" sz="700" b="0" baseline="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fi-FI" sz="700" b="0" baseline="0" dirty="0" err="1">
                          <a:solidFill>
                            <a:srgbClr val="0000FF"/>
                          </a:solidFill>
                        </a:rPr>
                        <a:t>Chemistry</a:t>
                      </a:r>
                      <a:r>
                        <a:rPr lang="fr-FR" sz="700" dirty="0">
                          <a:solidFill>
                            <a:srgbClr val="0000FF"/>
                          </a:solidFill>
                          <a:latin typeface="+mn-lt"/>
                        </a:rPr>
                        <a:t>*</a:t>
                      </a:r>
                      <a:r>
                        <a:rPr lang="fr-FR" sz="700" b="0" baseline="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fr-FR" sz="700" b="0" dirty="0">
                          <a:solidFill>
                            <a:srgbClr val="0000FF"/>
                          </a:solidFill>
                        </a:rPr>
                        <a:t>(6 ECTS)</a:t>
                      </a:r>
                      <a:endParaRPr lang="fr-FR" sz="700" b="0" baseline="0" dirty="0">
                        <a:solidFill>
                          <a:srgbClr val="0000FF"/>
                        </a:solidFill>
                      </a:endParaRPr>
                    </a:p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baseline="0" dirty="0">
                          <a:solidFill>
                            <a:srgbClr val="0000FF"/>
                          </a:solidFill>
                        </a:rPr>
                        <a:t>- UE </a:t>
                      </a:r>
                      <a:r>
                        <a:rPr lang="en-US" sz="700" b="0" baseline="0" dirty="0">
                          <a:solidFill>
                            <a:srgbClr val="0000FF"/>
                          </a:solidFill>
                        </a:rPr>
                        <a:t>Simulation, </a:t>
                      </a:r>
                      <a:r>
                        <a:rPr lang="en-US" sz="700" b="0" baseline="0" dirty="0" err="1">
                          <a:solidFill>
                            <a:srgbClr val="0000FF"/>
                          </a:solidFill>
                        </a:rPr>
                        <a:t>modelling</a:t>
                      </a:r>
                      <a:r>
                        <a:rPr lang="en-US" sz="700" b="0" baseline="0" dirty="0">
                          <a:solidFill>
                            <a:srgbClr val="0000FF"/>
                          </a:solidFill>
                        </a:rPr>
                        <a:t>, biomolecules</a:t>
                      </a:r>
                      <a:r>
                        <a:rPr lang="fr-FR" sz="700" dirty="0">
                          <a:solidFill>
                            <a:srgbClr val="0000FF"/>
                          </a:solidFill>
                          <a:latin typeface="+mn-lt"/>
                        </a:rPr>
                        <a:t>* </a:t>
                      </a:r>
                    </a:p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baseline="0" dirty="0">
                          <a:solidFill>
                            <a:srgbClr val="0000FF"/>
                          </a:solidFill>
                          <a:latin typeface="+mn-lt"/>
                        </a:rPr>
                        <a:t>    (6 ECTS)</a:t>
                      </a:r>
                    </a:p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baseline="0" dirty="0">
                          <a:solidFill>
                            <a:srgbClr val="0000FF"/>
                          </a:solidFill>
                          <a:latin typeface="+mn-lt"/>
                        </a:rPr>
                        <a:t>- </a:t>
                      </a:r>
                      <a:r>
                        <a:rPr lang="fr-FR" sz="700" b="0" baseline="0" dirty="0">
                          <a:solidFill>
                            <a:srgbClr val="0000FF"/>
                          </a:solidFill>
                        </a:rPr>
                        <a:t>UE </a:t>
                      </a:r>
                      <a:r>
                        <a:rPr lang="fi-FI" sz="700" b="0" baseline="0" dirty="0" err="1">
                          <a:solidFill>
                            <a:srgbClr val="0000FF"/>
                          </a:solidFill>
                        </a:rPr>
                        <a:t>Bioactive</a:t>
                      </a:r>
                      <a:r>
                        <a:rPr lang="fi-FI" sz="700" b="0" baseline="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fi-FI" sz="700" b="0" baseline="0" dirty="0" err="1">
                          <a:solidFill>
                            <a:srgbClr val="0000FF"/>
                          </a:solidFill>
                        </a:rPr>
                        <a:t>molecules</a:t>
                      </a:r>
                      <a:r>
                        <a:rPr lang="fr-FR" sz="700" b="0" dirty="0">
                          <a:solidFill>
                            <a:srgbClr val="0000FF"/>
                          </a:solidFill>
                        </a:rPr>
                        <a:t> (6 ECTS)</a:t>
                      </a:r>
                    </a:p>
                  </a:txBody>
                  <a:tcPr marL="36997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6917"/>
              </p:ext>
            </p:extLst>
          </p:nvPr>
        </p:nvGraphicFramePr>
        <p:xfrm>
          <a:off x="7008428" y="859933"/>
          <a:ext cx="3294264" cy="92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5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1" dirty="0" err="1">
                          <a:solidFill>
                            <a:srgbClr val="000000"/>
                          </a:solidFill>
                        </a:rPr>
                        <a:t>Chemoinformatic</a:t>
                      </a:r>
                      <a:r>
                        <a:rPr lang="fr-FR" sz="700" b="1" dirty="0">
                          <a:solidFill>
                            <a:srgbClr val="000000"/>
                          </a:solidFill>
                        </a:rPr>
                        <a:t>  en Drug Design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1" dirty="0">
                        <a:solidFill>
                          <a:srgbClr val="000000"/>
                        </a:solidFill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UE Fundamentals in 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Biochemestry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Biostatistics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 (7 ECTS)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UE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Programming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and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mathematical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tools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(9 ECTS)</a:t>
                      </a:r>
                    </a:p>
                    <a:p>
                      <a:pPr marL="171450" lvl="0" indent="-171450" algn="l">
                        <a:lnSpc>
                          <a:spcPct val="90000"/>
                        </a:lnSpc>
                        <a:buFontTx/>
                        <a:buChar char="-"/>
                      </a:pP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UE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Pratical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and in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depth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study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(8 ECTS) </a:t>
                      </a:r>
                    </a:p>
                    <a:p>
                      <a:pPr marL="171450" lvl="0" indent="-171450" algn="l">
                        <a:lnSpc>
                          <a:spcPct val="90000"/>
                        </a:lnSpc>
                        <a:buFontTx/>
                        <a:buChar char="-"/>
                      </a:pP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UE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Chemistry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orientation  (6 ECTS)        </a:t>
                      </a:r>
                    </a:p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endParaRPr lang="fr-FR" sz="700" b="0" baseline="0" dirty="0">
                        <a:solidFill>
                          <a:srgbClr val="0000FF"/>
                        </a:solidFill>
                      </a:endParaRPr>
                    </a:p>
                  </a:txBody>
                  <a:tcPr marL="37650" marR="376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 err="1">
                          <a:solidFill>
                            <a:srgbClr val="000000"/>
                          </a:solidFill>
                        </a:rPr>
                        <a:t>Chemoinformatic</a:t>
                      </a:r>
                      <a:endParaRPr lang="fr-FR" sz="700" b="1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UE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</a:rPr>
                        <a:t>Methodology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(10 ECTS)</a:t>
                      </a:r>
                    </a:p>
                    <a:p>
                      <a:pPr marL="85725" indent="-85725" algn="l">
                        <a:lnSpc>
                          <a:spcPct val="90000"/>
                        </a:lnSpc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 - UE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Molecular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modeling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(8 ECTS)</a:t>
                      </a:r>
                      <a:endParaRPr lang="fr-FR" sz="7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- UE </a:t>
                      </a:r>
                      <a:r>
                        <a:rPr lang="fr-FR" sz="700" b="0" baseline="0" dirty="0" err="1">
                          <a:solidFill>
                            <a:schemeClr val="tx1"/>
                          </a:solidFill>
                        </a:rPr>
                        <a:t>Chemoinformatic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(10 ECTS) </a:t>
                      </a:r>
                      <a:endParaRPr lang="fr-FR" sz="7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- UE </a:t>
                      </a:r>
                      <a:r>
                        <a:rPr lang="en-US" sz="700" b="0" baseline="0" dirty="0">
                          <a:solidFill>
                            <a:schemeClr val="tx1"/>
                          </a:solidFill>
                        </a:rPr>
                        <a:t>language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(2 ECTS)</a:t>
                      </a:r>
                    </a:p>
                  </a:txBody>
                  <a:tcPr marL="37650" marR="376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7774517" y="4605648"/>
            <a:ext cx="2053137" cy="216589"/>
          </a:xfrm>
          <a:prstGeom prst="rect">
            <a:avLst/>
          </a:prstGeom>
          <a:noFill/>
        </p:spPr>
        <p:txBody>
          <a:bodyPr wrap="square" lIns="92573" tIns="46287" rIns="92573" bIns="46287" rtlCol="0">
            <a:spAutoFit/>
          </a:bodyPr>
          <a:lstStyle/>
          <a:p>
            <a:pPr algn="ctr" fontAlgn="auto">
              <a:spcBef>
                <a:spcPts val="405"/>
              </a:spcBef>
              <a:spcAft>
                <a:spcPts val="0"/>
              </a:spcAft>
              <a:defRPr/>
            </a:pPr>
            <a:r>
              <a:rPr lang="fr-FR" sz="800" b="1" dirty="0">
                <a:latin typeface="+mn-lt"/>
              </a:rPr>
              <a:t>SEMESTER  4 - TRAINING PERIOD (6 mois)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036207" y="521623"/>
            <a:ext cx="1489098" cy="308922"/>
          </a:xfrm>
          <a:prstGeom prst="rect">
            <a:avLst/>
          </a:prstGeom>
          <a:noFill/>
        </p:spPr>
        <p:txBody>
          <a:bodyPr wrap="square" lIns="92573" tIns="46287" rIns="92573" bIns="46287" rtlCol="0">
            <a:spAutoFit/>
          </a:bodyPr>
          <a:lstStyle/>
          <a:p>
            <a:pPr algn="ctr"/>
            <a:r>
              <a:rPr lang="fr-FR" sz="700" b="1" dirty="0" err="1">
                <a:latin typeface="+mn-lt"/>
              </a:rPr>
              <a:t>University</a:t>
            </a:r>
            <a:r>
              <a:rPr lang="fr-FR" sz="700" b="1" dirty="0">
                <a:latin typeface="+mn-lt"/>
              </a:rPr>
              <a:t> Paris</a:t>
            </a:r>
          </a:p>
          <a:p>
            <a:pPr algn="ctr"/>
            <a:r>
              <a:rPr lang="fr-FR" sz="700" b="1" dirty="0">
                <a:latin typeface="+mn-lt"/>
              </a:rPr>
              <a:t>Course « ISDD-</a:t>
            </a:r>
            <a:r>
              <a:rPr lang="fr-FR" sz="700" b="1" dirty="0" err="1">
                <a:latin typeface="+mn-lt"/>
              </a:rPr>
              <a:t>Macromolecules</a:t>
            </a:r>
            <a:r>
              <a:rPr lang="fr-FR" sz="700" b="1" dirty="0">
                <a:latin typeface="+mn-lt"/>
              </a:rPr>
              <a:t> »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8683209" y="521623"/>
            <a:ext cx="1644151" cy="308922"/>
          </a:xfrm>
          <a:prstGeom prst="rect">
            <a:avLst/>
          </a:prstGeom>
          <a:noFill/>
        </p:spPr>
        <p:txBody>
          <a:bodyPr wrap="square" lIns="92573" tIns="46287" rIns="92573" bIns="46287" rtlCol="0">
            <a:spAutoFit/>
          </a:bodyPr>
          <a:lstStyle/>
          <a:p>
            <a:pPr algn="ctr"/>
            <a:r>
              <a:rPr lang="fr-FR" sz="700" b="1" dirty="0" err="1">
                <a:latin typeface="+mn-lt"/>
              </a:rPr>
              <a:t>University</a:t>
            </a:r>
            <a:r>
              <a:rPr lang="fr-FR" sz="700" b="1" dirty="0">
                <a:latin typeface="+mn-lt"/>
              </a:rPr>
              <a:t> of Strasbourg</a:t>
            </a:r>
          </a:p>
          <a:p>
            <a:pPr algn="ctr"/>
            <a:r>
              <a:rPr lang="fr-FR" sz="700" b="1" dirty="0">
                <a:latin typeface="+mn-lt"/>
              </a:rPr>
              <a:t>Course « ISDD-Bioactive </a:t>
            </a:r>
            <a:r>
              <a:rPr lang="fr-FR" sz="700" b="1" dirty="0" err="1">
                <a:latin typeface="+mn-lt"/>
              </a:rPr>
              <a:t>Molecules</a:t>
            </a:r>
            <a:r>
              <a:rPr lang="fr-FR" sz="700" b="1" dirty="0">
                <a:latin typeface="+mn-lt"/>
              </a:rPr>
              <a:t> »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8827329" y="1914866"/>
            <a:ext cx="1484014" cy="416643"/>
          </a:xfrm>
          <a:prstGeom prst="rect">
            <a:avLst/>
          </a:prstGeom>
          <a:noFill/>
        </p:spPr>
        <p:txBody>
          <a:bodyPr wrap="square" lIns="92573" tIns="46287" rIns="92573" bIns="46287" rtlCol="0">
            <a:spAutoFit/>
          </a:bodyPr>
          <a:lstStyle/>
          <a:p>
            <a:pPr algn="ctr"/>
            <a:r>
              <a:rPr lang="fr-FR" sz="700" b="1" dirty="0" err="1">
                <a:latin typeface="+mn-lt"/>
              </a:rPr>
              <a:t>University</a:t>
            </a:r>
            <a:r>
              <a:rPr lang="fr-FR" sz="700" b="1" dirty="0">
                <a:latin typeface="+mn-lt"/>
              </a:rPr>
              <a:t> of Milano</a:t>
            </a:r>
          </a:p>
          <a:p>
            <a:pPr algn="ctr"/>
            <a:r>
              <a:rPr lang="fr-FR" sz="700" b="1" dirty="0">
                <a:latin typeface="+mn-lt"/>
              </a:rPr>
              <a:t>Course « ISDD-Bioactive </a:t>
            </a:r>
            <a:r>
              <a:rPr lang="fr-FR" sz="700" b="1" dirty="0" err="1">
                <a:latin typeface="+mn-lt"/>
              </a:rPr>
              <a:t>Molecules</a:t>
            </a:r>
            <a:r>
              <a:rPr lang="fr-FR" sz="700" b="1" dirty="0">
                <a:latin typeface="+mn-lt"/>
              </a:rPr>
              <a:t> »</a:t>
            </a:r>
          </a:p>
        </p:txBody>
      </p:sp>
      <p:sp>
        <p:nvSpPr>
          <p:cNvPr id="6" name="Rectangle 5"/>
          <p:cNvSpPr/>
          <p:nvPr/>
        </p:nvSpPr>
        <p:spPr>
          <a:xfrm>
            <a:off x="8529312" y="2091533"/>
            <a:ext cx="281532" cy="92333"/>
          </a:xfrm>
          <a:prstGeom prst="rect">
            <a:avLst/>
          </a:prstGeom>
        </p:spPr>
        <p:txBody>
          <a:bodyPr wrap="none" lIns="92573" tIns="0" rIns="92573" bIns="0">
            <a:spAutoFit/>
          </a:bodyPr>
          <a:lstStyle/>
          <a:p>
            <a:pPr algn="ctr" fontAlgn="auto">
              <a:spcBef>
                <a:spcPts val="608"/>
              </a:spcBef>
              <a:spcAft>
                <a:spcPts val="0"/>
              </a:spcAft>
              <a:defRPr/>
            </a:pPr>
            <a:r>
              <a:rPr lang="fr-FR" sz="600" b="1" dirty="0">
                <a:latin typeface="+mn-lt"/>
              </a:rPr>
              <a:t>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2"/>
            <a:ext cx="3453419" cy="7205662"/>
          </a:xfrm>
          <a:prstGeom prst="rect">
            <a:avLst/>
          </a:prstGeom>
          <a:noFill/>
          <a:ln w="25400">
            <a:solidFill>
              <a:srgbClr val="8F45C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3552" tIns="46776" rIns="93552" bIns="46776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3503254" y="1"/>
            <a:ext cx="3382504" cy="7205663"/>
          </a:xfrm>
          <a:prstGeom prst="rect">
            <a:avLst/>
          </a:prstGeom>
          <a:noFill/>
          <a:ln w="25400">
            <a:solidFill>
              <a:srgbClr val="8F45C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3552" tIns="46776" rIns="93552" bIns="46776"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935593" y="1"/>
            <a:ext cx="3415578" cy="7205663"/>
          </a:xfrm>
          <a:prstGeom prst="rect">
            <a:avLst/>
          </a:prstGeom>
          <a:noFill/>
          <a:ln w="25400">
            <a:solidFill>
              <a:srgbClr val="8F45C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3552" tIns="46776" rIns="93552" bIns="46776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8525471" y="749851"/>
            <a:ext cx="281532" cy="92333"/>
          </a:xfrm>
          <a:prstGeom prst="rect">
            <a:avLst/>
          </a:prstGeom>
        </p:spPr>
        <p:txBody>
          <a:bodyPr wrap="none" lIns="92573" tIns="0" rIns="92573" bIns="0">
            <a:spAutoFit/>
          </a:bodyPr>
          <a:lstStyle/>
          <a:p>
            <a:pPr algn="ctr" fontAlgn="auto">
              <a:spcBef>
                <a:spcPts val="608"/>
              </a:spcBef>
              <a:spcAft>
                <a:spcPts val="0"/>
              </a:spcAft>
              <a:defRPr/>
            </a:pPr>
            <a:r>
              <a:rPr lang="fr-FR" sz="600" b="1" dirty="0">
                <a:latin typeface="+mn-lt"/>
              </a:rPr>
              <a:t>OR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3578984" y="3447919"/>
            <a:ext cx="3201587" cy="3514390"/>
            <a:chOff x="3578640" y="3203168"/>
            <a:chExt cx="3201587" cy="3514389"/>
          </a:xfrm>
        </p:grpSpPr>
        <p:sp>
          <p:nvSpPr>
            <p:cNvPr id="12" name="Signalisation droite 11"/>
            <p:cNvSpPr/>
            <p:nvPr/>
          </p:nvSpPr>
          <p:spPr>
            <a:xfrm rot="5400000">
              <a:off x="4091517" y="2722685"/>
              <a:ext cx="491067" cy="1452034"/>
            </a:xfrm>
            <a:prstGeom prst="homePlate">
              <a:avLst>
                <a:gd name="adj" fmla="val 5167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Rectangle à coins arrondis 18"/>
            <p:cNvSpPr/>
            <p:nvPr/>
          </p:nvSpPr>
          <p:spPr bwMode="auto">
            <a:xfrm>
              <a:off x="5237428" y="3766477"/>
              <a:ext cx="1531711" cy="612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6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Semester</a:t>
              </a:r>
              <a:r>
                <a:rPr lang="fr-FR" sz="600" b="1" dirty="0">
                  <a:solidFill>
                    <a:schemeClr val="tx1"/>
                  </a:solidFill>
                </a:rPr>
                <a:t> 1</a:t>
              </a:r>
            </a:p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University</a:t>
              </a:r>
              <a:r>
                <a:rPr lang="fr-FR" sz="600" b="1" dirty="0">
                  <a:solidFill>
                    <a:schemeClr val="tx1"/>
                  </a:solidFill>
                </a:rPr>
                <a:t> of Strasbourg </a:t>
              </a:r>
            </a:p>
            <a:p>
              <a:pPr algn="ctr">
                <a:defRPr/>
              </a:pPr>
              <a:r>
                <a:rPr lang="fr-FR" sz="600" b="1" dirty="0">
                  <a:solidFill>
                    <a:schemeClr val="tx1"/>
                  </a:solidFill>
                </a:rPr>
                <a:t>(Pr  A. </a:t>
              </a:r>
              <a:r>
                <a:rPr lang="fr-FR" sz="600" b="1" dirty="0" err="1">
                  <a:solidFill>
                    <a:schemeClr val="tx1"/>
                  </a:solidFill>
                </a:rPr>
                <a:t>Varnek</a:t>
              </a:r>
              <a:r>
                <a:rPr lang="fr-FR" sz="600" b="1" dirty="0">
                  <a:solidFill>
                    <a:schemeClr val="tx1"/>
                  </a:solidFill>
                </a:rPr>
                <a:t>/Dr G. Marcou)</a:t>
              </a:r>
              <a:endParaRPr lang="fr-FR" sz="600" b="1" dirty="0">
                <a:solidFill>
                  <a:srgbClr val="0000FF"/>
                </a:solidFill>
              </a:endParaRPr>
            </a:p>
            <a:p>
              <a:pPr algn="ctr">
                <a:defRPr/>
              </a:pPr>
              <a:r>
                <a:rPr lang="fr-FR" sz="600" b="1" dirty="0" err="1">
                  <a:solidFill>
                    <a:srgbClr val="0000FF"/>
                  </a:solidFill>
                </a:rPr>
                <a:t>Chemoinformatic</a:t>
              </a:r>
              <a:endParaRPr lang="fr-FR" sz="600" b="1" dirty="0">
                <a:solidFill>
                  <a:srgbClr val="0000FF"/>
                </a:solidFill>
              </a:endParaRPr>
            </a:p>
            <a:p>
              <a:pPr algn="ctr">
                <a:defRPr/>
              </a:pPr>
              <a:endParaRPr lang="fr-FR" sz="600" b="1" dirty="0">
                <a:solidFill>
                  <a:srgbClr val="0000FF"/>
                </a:solidFill>
              </a:endParaRPr>
            </a:p>
          </p:txBody>
        </p:sp>
        <p:sp>
          <p:nvSpPr>
            <p:cNvPr id="16" name="Rectangle à coins arrondis 15"/>
            <p:cNvSpPr/>
            <p:nvPr/>
          </p:nvSpPr>
          <p:spPr bwMode="auto">
            <a:xfrm>
              <a:off x="5250129" y="4459283"/>
              <a:ext cx="1530098" cy="612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Semester</a:t>
              </a:r>
              <a:r>
                <a:rPr lang="fr-FR" sz="600" b="1" dirty="0">
                  <a:solidFill>
                    <a:schemeClr val="tx1"/>
                  </a:solidFill>
                </a:rPr>
                <a:t> 2 </a:t>
              </a:r>
              <a:r>
                <a:rPr lang="fr-FR" sz="800" b="1" dirty="0">
                  <a:solidFill>
                    <a:srgbClr val="0000FF"/>
                  </a:solidFill>
                </a:rPr>
                <a:t>*</a:t>
              </a:r>
            </a:p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University</a:t>
              </a:r>
              <a:r>
                <a:rPr lang="fr-FR" sz="600" b="1" dirty="0">
                  <a:solidFill>
                    <a:schemeClr val="tx1"/>
                  </a:solidFill>
                </a:rPr>
                <a:t> </a:t>
              </a:r>
              <a:r>
                <a:rPr lang="fr-FR" sz="600" b="1" dirty="0" err="1">
                  <a:solidFill>
                    <a:schemeClr val="tx1"/>
                  </a:solidFill>
                </a:rPr>
                <a:t>Degli</a:t>
              </a:r>
              <a:r>
                <a:rPr lang="fr-FR" sz="600" b="1" dirty="0">
                  <a:solidFill>
                    <a:schemeClr val="tx1"/>
                  </a:solidFill>
                </a:rPr>
                <a:t> </a:t>
              </a:r>
              <a:r>
                <a:rPr lang="fr-FR" sz="600" b="1" dirty="0" err="1">
                  <a:solidFill>
                    <a:schemeClr val="tx1"/>
                  </a:solidFill>
                </a:rPr>
                <a:t>Studi</a:t>
              </a:r>
              <a:r>
                <a:rPr lang="fr-FR" sz="600" b="1" dirty="0">
                  <a:solidFill>
                    <a:schemeClr val="tx1"/>
                  </a:solidFill>
                </a:rPr>
                <a:t> de Milan  </a:t>
              </a:r>
              <a:endParaRPr lang="fr-FR" sz="6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fr-FR" sz="600" b="1" dirty="0">
                  <a:solidFill>
                    <a:schemeClr val="tx1"/>
                  </a:solidFill>
                </a:rPr>
                <a:t> (Pr L. </a:t>
              </a:r>
              <a:r>
                <a:rPr lang="fr-FR" sz="600" b="1" dirty="0" err="1">
                  <a:solidFill>
                    <a:schemeClr val="tx1"/>
                  </a:solidFill>
                </a:rPr>
                <a:t>Belvisi</a:t>
              </a:r>
              <a:r>
                <a:rPr lang="fr-FR" sz="600" b="1" dirty="0">
                  <a:solidFill>
                    <a:schemeClr val="tx1"/>
                  </a:solidFill>
                </a:rPr>
                <a:t>/Pr S. </a:t>
              </a:r>
              <a:r>
                <a:rPr lang="fr-FR" sz="600" b="1" dirty="0" err="1">
                  <a:solidFill>
                    <a:schemeClr val="tx1"/>
                  </a:solidFill>
                </a:rPr>
                <a:t>Pieraccini</a:t>
              </a:r>
              <a:r>
                <a:rPr lang="fr-FR" sz="600" b="1" dirty="0">
                  <a:solidFill>
                    <a:schemeClr val="tx1"/>
                  </a:solidFill>
                </a:rPr>
                <a:t>)</a:t>
              </a:r>
            </a:p>
            <a:p>
              <a:pPr algn="ctr">
                <a:defRPr/>
              </a:pPr>
              <a:r>
                <a:rPr lang="fr-FR" sz="600" b="1" dirty="0">
                  <a:solidFill>
                    <a:srgbClr val="0000FF"/>
                  </a:solidFill>
                </a:rPr>
                <a:t>Bioactives </a:t>
              </a:r>
              <a:r>
                <a:rPr lang="fr-FR" sz="600" b="1" dirty="0" err="1">
                  <a:solidFill>
                    <a:srgbClr val="0000FF"/>
                  </a:solidFill>
                </a:rPr>
                <a:t>Molecules</a:t>
              </a:r>
              <a:endParaRPr lang="fr-FR" sz="600" b="1" dirty="0">
                <a:solidFill>
                  <a:srgbClr val="0000FF"/>
                </a:solidFill>
              </a:endParaRPr>
            </a:p>
          </p:txBody>
        </p:sp>
        <p:sp>
          <p:nvSpPr>
            <p:cNvPr id="35" name="Rectangle à coins arrondis 34"/>
            <p:cNvSpPr/>
            <p:nvPr/>
          </p:nvSpPr>
          <p:spPr bwMode="auto">
            <a:xfrm>
              <a:off x="5237429" y="5827320"/>
              <a:ext cx="1530098" cy="612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Semester</a:t>
              </a:r>
              <a:r>
                <a:rPr lang="fr-FR" sz="600" b="1" dirty="0">
                  <a:solidFill>
                    <a:schemeClr val="tx1"/>
                  </a:solidFill>
                </a:rPr>
                <a:t> 4</a:t>
              </a:r>
            </a:p>
            <a:p>
              <a:pPr algn="ctr">
                <a:defRPr/>
              </a:pPr>
              <a:r>
                <a:rPr lang="en-GB" sz="600" b="1" dirty="0">
                  <a:solidFill>
                    <a:schemeClr val="tx1"/>
                  </a:solidFill>
                </a:rPr>
                <a:t>Training period</a:t>
              </a:r>
            </a:p>
            <a:p>
              <a:pPr algn="ctr">
                <a:defRPr/>
              </a:pPr>
              <a:r>
                <a:rPr lang="fr-FR" sz="800" b="1" dirty="0">
                  <a:solidFill>
                    <a:schemeClr val="tx1"/>
                  </a:solidFill>
                </a:rPr>
                <a:t> </a:t>
              </a:r>
              <a:r>
                <a:rPr lang="fr-FR" sz="600" b="1" dirty="0">
                  <a:solidFill>
                    <a:schemeClr val="tx1"/>
                  </a:solidFill>
                </a:rPr>
                <a:t>(Pr A-C. </a:t>
              </a:r>
              <a:r>
                <a:rPr lang="fr-FR" sz="600" b="1" dirty="0" err="1">
                  <a:solidFill>
                    <a:schemeClr val="tx1"/>
                  </a:solidFill>
                </a:rPr>
                <a:t>Camproux</a:t>
              </a:r>
              <a:r>
                <a:rPr lang="fr-FR" sz="600" b="1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36" name="Rectangle à coins arrondis 35"/>
            <p:cNvSpPr/>
            <p:nvPr/>
          </p:nvSpPr>
          <p:spPr bwMode="auto">
            <a:xfrm>
              <a:off x="3578640" y="3766477"/>
              <a:ext cx="1531711" cy="6120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Semester</a:t>
              </a:r>
              <a:r>
                <a:rPr lang="fr-FR" sz="600" b="1" dirty="0">
                  <a:solidFill>
                    <a:schemeClr val="tx1"/>
                  </a:solidFill>
                </a:rPr>
                <a:t> 1</a:t>
              </a:r>
            </a:p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University</a:t>
              </a:r>
              <a:r>
                <a:rPr lang="fr-FR" sz="600" b="1" dirty="0">
                  <a:solidFill>
                    <a:schemeClr val="tx1"/>
                  </a:solidFill>
                </a:rPr>
                <a:t> Paris (Pr  O. </a:t>
              </a:r>
              <a:r>
                <a:rPr lang="fr-FR" sz="600" b="1" dirty="0" err="1">
                  <a:solidFill>
                    <a:schemeClr val="tx1"/>
                  </a:solidFill>
                </a:rPr>
                <a:t>Taboureau</a:t>
              </a:r>
              <a:r>
                <a:rPr lang="fr-FR" sz="600" b="1" dirty="0">
                  <a:solidFill>
                    <a:schemeClr val="tx1"/>
                  </a:solidFill>
                </a:rPr>
                <a:t>)</a:t>
              </a:r>
              <a:endParaRPr lang="fr-FR" sz="600" b="1" dirty="0">
                <a:solidFill>
                  <a:srgbClr val="0000FF"/>
                </a:solidFill>
              </a:endParaRPr>
            </a:p>
            <a:p>
              <a:pPr algn="ctr">
                <a:defRPr/>
              </a:pPr>
              <a:r>
                <a:rPr lang="fr-FR" sz="600" b="1" dirty="0" err="1">
                  <a:solidFill>
                    <a:srgbClr val="0000FF"/>
                  </a:solidFill>
                </a:rPr>
                <a:t>Chemoinformatic</a:t>
              </a:r>
              <a:r>
                <a:rPr lang="fr-FR" sz="600" b="1" dirty="0">
                  <a:solidFill>
                    <a:srgbClr val="0000FF"/>
                  </a:solidFill>
                </a:rPr>
                <a:t> in Drug Design</a:t>
              </a:r>
            </a:p>
          </p:txBody>
        </p:sp>
        <p:sp>
          <p:nvSpPr>
            <p:cNvPr id="38" name="Rectangle à coins arrondis 37"/>
            <p:cNvSpPr/>
            <p:nvPr/>
          </p:nvSpPr>
          <p:spPr bwMode="auto">
            <a:xfrm>
              <a:off x="3580253" y="4450384"/>
              <a:ext cx="1530098" cy="6120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Semester</a:t>
              </a:r>
              <a:r>
                <a:rPr lang="fr-FR" sz="600" b="1" dirty="0">
                  <a:solidFill>
                    <a:schemeClr val="tx1"/>
                  </a:solidFill>
                </a:rPr>
                <a:t> 2</a:t>
              </a:r>
              <a:endParaRPr lang="en-GB" sz="600" b="1" dirty="0">
                <a:solidFill>
                  <a:srgbClr val="0000FF"/>
                </a:solidFill>
              </a:endParaRPr>
            </a:p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University</a:t>
              </a:r>
              <a:r>
                <a:rPr lang="fr-FR" sz="600" b="1" dirty="0">
                  <a:solidFill>
                    <a:schemeClr val="tx1"/>
                  </a:solidFill>
                </a:rPr>
                <a:t> Paris</a:t>
              </a:r>
              <a:endParaRPr lang="fr-FR" sz="6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fr-FR" sz="600" b="1" dirty="0">
                  <a:solidFill>
                    <a:schemeClr val="tx1"/>
                  </a:solidFill>
                </a:rPr>
                <a:t> (Pr O. Taboureau)</a:t>
              </a:r>
            </a:p>
            <a:p>
              <a:pPr algn="ctr">
                <a:defRPr/>
              </a:pPr>
              <a:r>
                <a:rPr lang="fr-FR" sz="600" b="1" dirty="0" err="1">
                  <a:solidFill>
                    <a:srgbClr val="0000FF"/>
                  </a:solidFill>
                </a:rPr>
                <a:t>Macromolecules</a:t>
              </a:r>
              <a:endParaRPr lang="fr-FR" sz="600" b="1" dirty="0">
                <a:solidFill>
                  <a:srgbClr val="0000FF"/>
                </a:solidFill>
              </a:endParaRPr>
            </a:p>
          </p:txBody>
        </p:sp>
        <p:sp>
          <p:nvSpPr>
            <p:cNvPr id="39" name="Rectangle à coins arrondis 38"/>
            <p:cNvSpPr/>
            <p:nvPr/>
          </p:nvSpPr>
          <p:spPr bwMode="auto">
            <a:xfrm>
              <a:off x="4406900" y="5134820"/>
              <a:ext cx="1638299" cy="612000"/>
            </a:xfrm>
            <a:prstGeom prst="roundRect">
              <a:avLst/>
            </a:prstGeom>
            <a:solidFill>
              <a:srgbClr val="CBA9E5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anchor="ctr"/>
            <a:lstStyle/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Semester</a:t>
              </a:r>
              <a:r>
                <a:rPr lang="fr-FR" sz="600" b="1" dirty="0">
                  <a:solidFill>
                    <a:schemeClr val="tx1"/>
                  </a:solidFill>
                </a:rPr>
                <a:t> 3</a:t>
              </a:r>
            </a:p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University</a:t>
              </a:r>
              <a:r>
                <a:rPr lang="fr-FR" sz="600" b="1" dirty="0">
                  <a:solidFill>
                    <a:schemeClr val="tx1"/>
                  </a:solidFill>
                </a:rPr>
                <a:t> Paris</a:t>
              </a:r>
            </a:p>
            <a:p>
              <a:pPr algn="ctr">
                <a:defRPr/>
              </a:pPr>
              <a:r>
                <a:rPr lang="fr-FR" sz="600" b="1" dirty="0">
                  <a:solidFill>
                    <a:schemeClr val="tx1"/>
                  </a:solidFill>
                </a:rPr>
                <a:t> (Pr A-C. </a:t>
              </a:r>
              <a:r>
                <a:rPr lang="fr-FR" sz="600" b="1" dirty="0" err="1">
                  <a:solidFill>
                    <a:schemeClr val="tx1"/>
                  </a:solidFill>
                </a:rPr>
                <a:t>Camproux</a:t>
              </a:r>
              <a:r>
                <a:rPr lang="fr-FR" sz="600" b="1" dirty="0">
                  <a:solidFill>
                    <a:schemeClr val="tx1"/>
                  </a:solidFill>
                </a:rPr>
                <a:t>)</a:t>
              </a:r>
            </a:p>
            <a:p>
              <a:pPr algn="ctr">
                <a:defRPr/>
              </a:pPr>
              <a:r>
                <a:rPr lang="fr-FR" sz="600" b="1" dirty="0">
                  <a:solidFill>
                    <a:srgbClr val="0000FF"/>
                  </a:solidFill>
                </a:rPr>
                <a:t>Drug Design &amp; screening</a:t>
              </a:r>
            </a:p>
          </p:txBody>
        </p:sp>
        <p:sp>
          <p:nvSpPr>
            <p:cNvPr id="40" name="Rectangle à coins arrondis 39"/>
            <p:cNvSpPr/>
            <p:nvPr/>
          </p:nvSpPr>
          <p:spPr bwMode="auto">
            <a:xfrm>
              <a:off x="3580252" y="5827320"/>
              <a:ext cx="1539289" cy="6120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anchor="ctr"/>
            <a:lstStyle/>
            <a:p>
              <a:pPr algn="ctr">
                <a:defRPr/>
              </a:pPr>
              <a:r>
                <a:rPr lang="fr-FR" sz="600" b="1" dirty="0" err="1">
                  <a:solidFill>
                    <a:schemeClr val="tx1"/>
                  </a:solidFill>
                </a:rPr>
                <a:t>Semester</a:t>
              </a:r>
              <a:r>
                <a:rPr lang="fr-FR" sz="600" b="1" dirty="0">
                  <a:solidFill>
                    <a:schemeClr val="tx1"/>
                  </a:solidFill>
                </a:rPr>
                <a:t> 4 </a:t>
              </a:r>
              <a:r>
                <a:rPr lang="fr-FR" sz="800" b="1" dirty="0">
                  <a:solidFill>
                    <a:srgbClr val="0000FF"/>
                  </a:solidFill>
                </a:rPr>
                <a:t>*</a:t>
              </a:r>
            </a:p>
            <a:p>
              <a:pPr algn="ctr">
                <a:defRPr/>
              </a:pPr>
              <a:r>
                <a:rPr lang="en-GB" sz="600" b="1" dirty="0">
                  <a:solidFill>
                    <a:schemeClr val="tx1"/>
                  </a:solidFill>
                </a:rPr>
                <a:t>Training period abroad</a:t>
              </a:r>
              <a:endParaRPr lang="fr-FR" sz="6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fr-FR" sz="800" b="1" dirty="0">
                  <a:solidFill>
                    <a:schemeClr val="tx1"/>
                  </a:solidFill>
                </a:rPr>
                <a:t> </a:t>
              </a:r>
              <a:r>
                <a:rPr lang="fr-FR" sz="600" b="1" dirty="0">
                  <a:solidFill>
                    <a:schemeClr val="tx1"/>
                  </a:solidFill>
                </a:rPr>
                <a:t>(Pr A-C. </a:t>
              </a:r>
              <a:r>
                <a:rPr lang="fr-FR" sz="600" b="1" dirty="0" err="1">
                  <a:solidFill>
                    <a:schemeClr val="tx1"/>
                  </a:solidFill>
                </a:rPr>
                <a:t>Camproux</a:t>
              </a:r>
              <a:r>
                <a:rPr lang="fr-FR" sz="600" b="1" dirty="0">
                  <a:solidFill>
                    <a:schemeClr val="tx1"/>
                  </a:solidFill>
                </a:rPr>
                <a:t>)</a:t>
              </a:r>
            </a:p>
            <a:p>
              <a:pPr algn="ctr">
                <a:defRPr/>
              </a:pPr>
              <a:r>
                <a:rPr lang="en-GB" sz="600" b="1" dirty="0">
                  <a:solidFill>
                    <a:srgbClr val="0000FF"/>
                  </a:solidFill>
                </a:rPr>
                <a:t>In U.K., Finland, Italy, Sweden, Norway, </a:t>
              </a:r>
              <a:r>
                <a:rPr lang="en-GB" sz="600" b="1" dirty="0" err="1">
                  <a:solidFill>
                    <a:srgbClr val="0000FF"/>
                  </a:solidFill>
                </a:rPr>
                <a:t>Danemark</a:t>
              </a:r>
              <a:r>
                <a:rPr lang="en-GB" sz="600" b="1" dirty="0">
                  <a:solidFill>
                    <a:srgbClr val="0000FF"/>
                  </a:solidFill>
                </a:rPr>
                <a:t>, Bulgaria, Australia, Korea, EU..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859509" y="6517502"/>
              <a:ext cx="26005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b="1" dirty="0">
                  <a:solidFill>
                    <a:srgbClr val="0000FF"/>
                  </a:solidFill>
                  <a:latin typeface="+mn-lt"/>
                </a:rPr>
                <a:t>*</a:t>
              </a:r>
              <a:r>
                <a:rPr lang="fr-FR" sz="700" dirty="0">
                  <a:solidFill>
                    <a:srgbClr val="0000FF"/>
                  </a:solidFill>
                  <a:latin typeface="+mn-lt"/>
                </a:rPr>
                <a:t> </a:t>
              </a:r>
              <a:r>
                <a:rPr lang="fr-FR" sz="700" dirty="0" err="1">
                  <a:solidFill>
                    <a:srgbClr val="0000FF"/>
                  </a:solidFill>
                  <a:latin typeface="+mn-lt"/>
                </a:rPr>
                <a:t>Opportunities</a:t>
              </a:r>
              <a:r>
                <a:rPr lang="fr-FR" sz="700" dirty="0">
                  <a:solidFill>
                    <a:srgbClr val="0000FF"/>
                  </a:solidFill>
                  <a:latin typeface="+mn-lt"/>
                </a:rPr>
                <a:t> of Erasmus </a:t>
              </a:r>
              <a:r>
                <a:rPr lang="fr-FR" sz="700" dirty="0" err="1">
                  <a:solidFill>
                    <a:srgbClr val="0000FF"/>
                  </a:solidFill>
                  <a:latin typeface="+mn-lt"/>
                </a:rPr>
                <a:t>grants</a:t>
              </a:r>
              <a:endParaRPr lang="fr-FR" sz="700" dirty="0">
                <a:solidFill>
                  <a:srgbClr val="0000FF"/>
                </a:solidFill>
                <a:latin typeface="+mn-lt"/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5037608" y="3940684"/>
              <a:ext cx="30454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00" dirty="0">
                  <a:latin typeface="+mn-lt"/>
                </a:rPr>
                <a:t>ou</a:t>
              </a: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5042076" y="4624078"/>
              <a:ext cx="30454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00" dirty="0">
                  <a:latin typeface="+mn-lt"/>
                </a:rPr>
                <a:t>ou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670300" y="3238036"/>
              <a:ext cx="13335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0" rIns="0" bIns="0" rtlCol="0">
              <a:spAutoFit/>
            </a:bodyPr>
            <a:lstStyle/>
            <a:p>
              <a:pPr algn="ctr">
                <a:defRPr/>
              </a:pPr>
              <a:r>
                <a:rPr lang="fr-FR" sz="600" b="1" dirty="0">
                  <a:latin typeface="+mn-lt"/>
                </a:rPr>
                <a:t>COURSE « ISDD-MACROMOLECULES »</a:t>
              </a:r>
            </a:p>
            <a:p>
              <a:pPr algn="ctr">
                <a:defRPr/>
              </a:pPr>
              <a:r>
                <a:rPr lang="fr-FR" sz="600" b="1" dirty="0"/>
                <a:t>(</a:t>
              </a:r>
              <a:r>
                <a:rPr lang="fr-FR" sz="600" b="1" dirty="0" err="1"/>
                <a:t>possibility</a:t>
              </a:r>
              <a:r>
                <a:rPr lang="fr-FR" sz="600" b="1" dirty="0"/>
                <a:t> de parcours en alternance)</a:t>
              </a:r>
            </a:p>
            <a:p>
              <a:pPr algn="ctr">
                <a:defRPr/>
              </a:pPr>
              <a:endParaRPr lang="fr-FR" sz="600" b="1" dirty="0">
                <a:latin typeface="+mn-lt"/>
              </a:endParaRPr>
            </a:p>
          </p:txBody>
        </p:sp>
        <p:sp>
          <p:nvSpPr>
            <p:cNvPr id="46" name="Signalisation droite 45"/>
            <p:cNvSpPr/>
            <p:nvPr/>
          </p:nvSpPr>
          <p:spPr>
            <a:xfrm rot="5400000">
              <a:off x="5777120" y="2723419"/>
              <a:ext cx="489600" cy="1452034"/>
            </a:xfrm>
            <a:prstGeom prst="homePlate">
              <a:avLst>
                <a:gd name="adj" fmla="val 5167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5270514" y="3263977"/>
              <a:ext cx="1449344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0" rIns="0" bIns="0" rtlCol="0">
              <a:spAutoFit/>
            </a:bodyPr>
            <a:lstStyle/>
            <a:p>
              <a:pPr algn="ctr">
                <a:defRPr/>
              </a:pPr>
              <a:r>
                <a:rPr lang="fr-FR" sz="600" b="1" dirty="0">
                  <a:latin typeface="+mn-lt"/>
                </a:rPr>
                <a:t>Course «ISDD-BIOACTIVES MOLECULES »</a:t>
              </a:r>
            </a:p>
            <a:p>
              <a:pPr algn="ctr">
                <a:defRPr/>
              </a:pPr>
              <a:r>
                <a:rPr lang="fr-FR" sz="600" b="1" dirty="0">
                  <a:latin typeface="+mn-lt"/>
                </a:rPr>
                <a:t>(</a:t>
              </a:r>
              <a:r>
                <a:rPr lang="fr-FR" sz="600" b="1" dirty="0" err="1">
                  <a:latin typeface="+mn-lt"/>
                </a:rPr>
                <a:t>possibility</a:t>
              </a:r>
              <a:r>
                <a:rPr lang="fr-FR" sz="600" b="1" dirty="0">
                  <a:latin typeface="+mn-lt"/>
                </a:rPr>
                <a:t> of double </a:t>
              </a:r>
              <a:r>
                <a:rPr lang="fr-FR" sz="600" b="1" dirty="0" err="1">
                  <a:latin typeface="+mn-lt"/>
                </a:rPr>
                <a:t>diploma</a:t>
              </a:r>
              <a:r>
                <a:rPr lang="fr-FR" sz="600" b="1" dirty="0">
                  <a:latin typeface="+mn-lt"/>
                </a:rPr>
                <a:t>)</a:t>
              </a:r>
            </a:p>
          </p:txBody>
        </p:sp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7B5BF3A6-003A-8547-B33C-CBBE819F0D76}"/>
              </a:ext>
            </a:extLst>
          </p:cNvPr>
          <p:cNvSpPr txBox="1"/>
          <p:nvPr/>
        </p:nvSpPr>
        <p:spPr>
          <a:xfrm>
            <a:off x="7029968" y="1891837"/>
            <a:ext cx="1489098" cy="308922"/>
          </a:xfrm>
          <a:prstGeom prst="rect">
            <a:avLst/>
          </a:prstGeom>
          <a:noFill/>
        </p:spPr>
        <p:txBody>
          <a:bodyPr wrap="square" lIns="92573" tIns="46287" rIns="92573" bIns="46287" rtlCol="0">
            <a:spAutoFit/>
          </a:bodyPr>
          <a:lstStyle/>
          <a:p>
            <a:pPr algn="ctr"/>
            <a:r>
              <a:rPr lang="fr-FR" sz="700" b="1" dirty="0" err="1">
                <a:latin typeface="+mn-lt"/>
              </a:rPr>
              <a:t>University</a:t>
            </a:r>
            <a:r>
              <a:rPr lang="fr-FR" sz="700" b="1" dirty="0">
                <a:latin typeface="+mn-lt"/>
              </a:rPr>
              <a:t> Paris</a:t>
            </a:r>
          </a:p>
          <a:p>
            <a:pPr algn="ctr"/>
            <a:r>
              <a:rPr lang="fr-FR" sz="700" b="1" dirty="0">
                <a:latin typeface="+mn-lt"/>
              </a:rPr>
              <a:t>Course « ISDD-</a:t>
            </a:r>
            <a:r>
              <a:rPr lang="fr-FR" sz="700" b="1" dirty="0" err="1">
                <a:latin typeface="+mn-lt"/>
              </a:rPr>
              <a:t>Macromolecules</a:t>
            </a:r>
            <a:r>
              <a:rPr lang="fr-FR" sz="700" b="1" dirty="0">
                <a:latin typeface="+mn-lt"/>
              </a:rPr>
              <a:t> »</a:t>
            </a:r>
          </a:p>
        </p:txBody>
      </p:sp>
      <p:pic>
        <p:nvPicPr>
          <p:cNvPr id="45" name="Image 44" descr="pocket_estimationDistance.png">
            <a:extLst>
              <a:ext uri="{FF2B5EF4-FFF2-40B4-BE49-F238E27FC236}">
                <a16:creationId xmlns:a16="http://schemas.microsoft.com/office/drawing/2014/main" id="{03B02553-3A4F-1742-A079-5F7728F552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33" y="4687244"/>
            <a:ext cx="3144601" cy="1807336"/>
          </a:xfrm>
          <a:prstGeom prst="rect">
            <a:avLst/>
          </a:prstGeom>
        </p:spPr>
      </p:pic>
      <p:pic>
        <p:nvPicPr>
          <p:cNvPr id="48" name="Image 37" descr="screenshot_18.jpg">
            <a:extLst>
              <a:ext uri="{FF2B5EF4-FFF2-40B4-BE49-F238E27FC236}">
                <a16:creationId xmlns:a16="http://schemas.microsoft.com/office/drawing/2014/main" id="{A0E8B842-15E0-B64A-9255-90CFFB589DF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70097" y="5821782"/>
            <a:ext cx="1946570" cy="133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id="{144DA811-7059-D840-8524-4DC87E15329D}"/>
              </a:ext>
            </a:extLst>
          </p:cNvPr>
          <p:cNvSpPr txBox="1"/>
          <p:nvPr/>
        </p:nvSpPr>
        <p:spPr>
          <a:xfrm>
            <a:off x="7099054" y="4822662"/>
            <a:ext cx="3238499" cy="276999"/>
          </a:xfrm>
          <a:prstGeom prst="rect">
            <a:avLst/>
          </a:prstGeom>
          <a:noFill/>
        </p:spPr>
        <p:txBody>
          <a:bodyPr wrap="square" lIns="92573" tIns="0" rIns="92573" bIns="0" rtlCol="0">
            <a:spAutoFit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defRPr/>
            </a:pPr>
            <a:r>
              <a:rPr lang="en-GB" sz="700" dirty="0">
                <a:latin typeface="+mn-lt"/>
              </a:rPr>
              <a:t>(in UK, Finland, France, Sweden, Norway, Spain, Bulgaria, Italy, </a:t>
            </a:r>
            <a:r>
              <a:rPr lang="en-GB" sz="700" dirty="0" err="1">
                <a:latin typeface="+mn-lt"/>
              </a:rPr>
              <a:t>Danemark</a:t>
            </a:r>
            <a:r>
              <a:rPr lang="en-GB" sz="700" dirty="0">
                <a:latin typeface="+mn-lt"/>
              </a:rPr>
              <a:t>, Korea,…)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600" dirty="0">
                <a:solidFill>
                  <a:srgbClr val="0000FF"/>
                </a:solidFill>
                <a:latin typeface="+mn-lt"/>
              </a:rPr>
              <a:t>For the course </a:t>
            </a:r>
            <a:r>
              <a:rPr lang="fr-FR" sz="600" b="1" dirty="0">
                <a:solidFill>
                  <a:srgbClr val="0000FF"/>
                </a:solidFill>
                <a:latin typeface="+mn-lt"/>
              </a:rPr>
              <a:t>« ISDD- </a:t>
            </a:r>
            <a:r>
              <a:rPr lang="fr-FR" sz="600" b="1" dirty="0" err="1">
                <a:solidFill>
                  <a:srgbClr val="0000FF"/>
                </a:solidFill>
                <a:latin typeface="+mn-lt"/>
              </a:rPr>
              <a:t>Macromolecules</a:t>
            </a:r>
            <a:r>
              <a:rPr lang="fr-FR" sz="600" b="1" dirty="0">
                <a:solidFill>
                  <a:srgbClr val="0000FF"/>
                </a:solidFill>
                <a:latin typeface="+mn-lt"/>
              </a:rPr>
              <a:t> » </a:t>
            </a:r>
            <a:r>
              <a:rPr lang="en-GB" sz="600" dirty="0">
                <a:solidFill>
                  <a:srgbClr val="0000FF"/>
                </a:solidFill>
                <a:latin typeface="+mn-lt"/>
              </a:rPr>
              <a:t>the internships will take place in priority abroad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&quot;/&gt;&lt;property id=&quot;20307&quot; value=&quot;257&quot;/&gt;&lt;/object&gt;&lt;object type=&quot;3&quot; unique_id=&quot;10005&quot;&gt;&lt;property id=&quot;20148&quot; value=&quot;5&quot;/&gt;&lt;property id=&quot;20300&quot; value=&quot;Diapositive 2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21521</TotalTime>
  <Words>1340</Words>
  <Application>Microsoft Macintosh PowerPoint</Application>
  <PresentationFormat>Personnalisé</PresentationFormat>
  <Paragraphs>196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Arial Rounded MT Bold</vt:lpstr>
      <vt:lpstr>Britannic Bold</vt:lpstr>
      <vt:lpstr>Calibri</vt:lpstr>
      <vt:lpstr>Copperplate Gothic 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Microsoft Office User</cp:lastModifiedBy>
  <cp:revision>635</cp:revision>
  <cp:lastPrinted>2015-03-05T10:45:20Z</cp:lastPrinted>
  <dcterms:created xsi:type="dcterms:W3CDTF">2015-01-30T17:47:45Z</dcterms:created>
  <dcterms:modified xsi:type="dcterms:W3CDTF">2020-01-22T12:38:29Z</dcterms:modified>
</cp:coreProperties>
</file>