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801813" cy="6483350"/>
  <p:notesSz cx="6858000" cy="9144000"/>
  <p:defaultTextStyle>
    <a:defPPr>
      <a:defRPr lang="fr-FR"/>
    </a:defPPr>
    <a:lvl1pPr marL="0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36692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73385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710077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46770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83462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420155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56847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93540" algn="l" defTabSz="2366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2">
          <p15:clr>
            <a:srgbClr val="A4A3A4"/>
          </p15:clr>
        </p15:guide>
        <p15:guide id="2" pos="5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71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8" autoAdjust="0"/>
    <p:restoredTop sz="94655"/>
  </p:normalViewPr>
  <p:slideViewPr>
    <p:cSldViewPr snapToGrid="0" snapToObjects="1">
      <p:cViewPr varScale="1">
        <p:scale>
          <a:sx n="212" d="100"/>
          <a:sy n="212" d="100"/>
        </p:scale>
        <p:origin x="7304" y="184"/>
      </p:cViewPr>
      <p:guideLst>
        <p:guide orient="horz" pos="2042"/>
        <p:guide pos="5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136" y="2014041"/>
            <a:ext cx="1531541" cy="1389718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0272" y="3673898"/>
            <a:ext cx="1261269" cy="1656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0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0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3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57446" y="246127"/>
            <a:ext cx="79768" cy="5228702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831" y="246127"/>
            <a:ext cx="209586" cy="522870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31" y="4166153"/>
            <a:ext cx="1531541" cy="1287665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2331" y="2747921"/>
            <a:ext cx="1531541" cy="1418232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669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33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1007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677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8346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2015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5684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935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831" y="1430240"/>
            <a:ext cx="144520" cy="404458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2381" y="1430240"/>
            <a:ext cx="144833" cy="404458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91" y="259635"/>
            <a:ext cx="1621632" cy="108055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090" y="1451250"/>
            <a:ext cx="796114" cy="60481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6692" indent="0">
              <a:buNone/>
              <a:defRPr sz="1000" b="1"/>
            </a:lvl2pPr>
            <a:lvl3pPr marL="473385" indent="0">
              <a:buNone/>
              <a:defRPr sz="900" b="1"/>
            </a:lvl3pPr>
            <a:lvl4pPr marL="710077" indent="0">
              <a:buNone/>
              <a:defRPr sz="800" b="1"/>
            </a:lvl4pPr>
            <a:lvl5pPr marL="946770" indent="0">
              <a:buNone/>
              <a:defRPr sz="800" b="1"/>
            </a:lvl5pPr>
            <a:lvl6pPr marL="1183462" indent="0">
              <a:buNone/>
              <a:defRPr sz="800" b="1"/>
            </a:lvl6pPr>
            <a:lvl7pPr marL="1420155" indent="0">
              <a:buNone/>
              <a:defRPr sz="800" b="1"/>
            </a:lvl7pPr>
            <a:lvl8pPr marL="1656847" indent="0">
              <a:buNone/>
              <a:defRPr sz="800" b="1"/>
            </a:lvl8pPr>
            <a:lvl9pPr marL="1893540" indent="0">
              <a:buNone/>
              <a:defRPr sz="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0090" y="2056062"/>
            <a:ext cx="796114" cy="373543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15296" y="1451250"/>
            <a:ext cx="796426" cy="60481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6692" indent="0">
              <a:buNone/>
              <a:defRPr sz="1000" b="1"/>
            </a:lvl2pPr>
            <a:lvl3pPr marL="473385" indent="0">
              <a:buNone/>
              <a:defRPr sz="900" b="1"/>
            </a:lvl3pPr>
            <a:lvl4pPr marL="710077" indent="0">
              <a:buNone/>
              <a:defRPr sz="800" b="1"/>
            </a:lvl4pPr>
            <a:lvl5pPr marL="946770" indent="0">
              <a:buNone/>
              <a:defRPr sz="800" b="1"/>
            </a:lvl5pPr>
            <a:lvl6pPr marL="1183462" indent="0">
              <a:buNone/>
              <a:defRPr sz="800" b="1"/>
            </a:lvl6pPr>
            <a:lvl7pPr marL="1420155" indent="0">
              <a:buNone/>
              <a:defRPr sz="800" b="1"/>
            </a:lvl7pPr>
            <a:lvl8pPr marL="1656847" indent="0">
              <a:buNone/>
              <a:defRPr sz="800" b="1"/>
            </a:lvl8pPr>
            <a:lvl9pPr marL="1893540" indent="0">
              <a:buNone/>
              <a:defRPr sz="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15296" y="2056062"/>
            <a:ext cx="796426" cy="373543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91" y="258133"/>
            <a:ext cx="592784" cy="109856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4459" y="258134"/>
            <a:ext cx="1007264" cy="553336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091" y="1356701"/>
            <a:ext cx="592784" cy="4434792"/>
          </a:xfrm>
        </p:spPr>
        <p:txBody>
          <a:bodyPr/>
          <a:lstStyle>
            <a:lvl1pPr marL="0" indent="0">
              <a:buNone/>
              <a:defRPr sz="700"/>
            </a:lvl1pPr>
            <a:lvl2pPr marL="236692" indent="0">
              <a:buNone/>
              <a:defRPr sz="600"/>
            </a:lvl2pPr>
            <a:lvl3pPr marL="473385" indent="0">
              <a:buNone/>
              <a:defRPr sz="500"/>
            </a:lvl3pPr>
            <a:lvl4pPr marL="710077" indent="0">
              <a:buNone/>
              <a:defRPr sz="500"/>
            </a:lvl4pPr>
            <a:lvl5pPr marL="946770" indent="0">
              <a:buNone/>
              <a:defRPr sz="500"/>
            </a:lvl5pPr>
            <a:lvl6pPr marL="1183462" indent="0">
              <a:buNone/>
              <a:defRPr sz="500"/>
            </a:lvl6pPr>
            <a:lvl7pPr marL="1420155" indent="0">
              <a:buNone/>
              <a:defRPr sz="500"/>
            </a:lvl7pPr>
            <a:lvl8pPr marL="1656847" indent="0">
              <a:buNone/>
              <a:defRPr sz="500"/>
            </a:lvl8pPr>
            <a:lvl9pPr marL="1893540" indent="0">
              <a:buNone/>
              <a:defRPr sz="5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3168" y="4538345"/>
            <a:ext cx="1081088" cy="535777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53168" y="579299"/>
            <a:ext cx="1081088" cy="3890010"/>
          </a:xfrm>
        </p:spPr>
        <p:txBody>
          <a:bodyPr/>
          <a:lstStyle>
            <a:lvl1pPr marL="0" indent="0">
              <a:buNone/>
              <a:defRPr sz="1700"/>
            </a:lvl1pPr>
            <a:lvl2pPr marL="236692" indent="0">
              <a:buNone/>
              <a:defRPr sz="1400"/>
            </a:lvl2pPr>
            <a:lvl3pPr marL="473385" indent="0">
              <a:buNone/>
              <a:defRPr sz="1200"/>
            </a:lvl3pPr>
            <a:lvl4pPr marL="710077" indent="0">
              <a:buNone/>
              <a:defRPr sz="1000"/>
            </a:lvl4pPr>
            <a:lvl5pPr marL="946770" indent="0">
              <a:buNone/>
              <a:defRPr sz="1000"/>
            </a:lvl5pPr>
            <a:lvl6pPr marL="1183462" indent="0">
              <a:buNone/>
              <a:defRPr sz="1000"/>
            </a:lvl6pPr>
            <a:lvl7pPr marL="1420155" indent="0">
              <a:buNone/>
              <a:defRPr sz="1000"/>
            </a:lvl7pPr>
            <a:lvl8pPr marL="1656847" indent="0">
              <a:buNone/>
              <a:defRPr sz="1000"/>
            </a:lvl8pPr>
            <a:lvl9pPr marL="1893540" indent="0">
              <a:buNone/>
              <a:defRPr sz="1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53168" y="5074122"/>
            <a:ext cx="1081088" cy="760893"/>
          </a:xfrm>
        </p:spPr>
        <p:txBody>
          <a:bodyPr/>
          <a:lstStyle>
            <a:lvl1pPr marL="0" indent="0">
              <a:buNone/>
              <a:defRPr sz="700"/>
            </a:lvl1pPr>
            <a:lvl2pPr marL="236692" indent="0">
              <a:buNone/>
              <a:defRPr sz="600"/>
            </a:lvl2pPr>
            <a:lvl3pPr marL="473385" indent="0">
              <a:buNone/>
              <a:defRPr sz="500"/>
            </a:lvl3pPr>
            <a:lvl4pPr marL="710077" indent="0">
              <a:buNone/>
              <a:defRPr sz="500"/>
            </a:lvl4pPr>
            <a:lvl5pPr marL="946770" indent="0">
              <a:buNone/>
              <a:defRPr sz="500"/>
            </a:lvl5pPr>
            <a:lvl6pPr marL="1183462" indent="0">
              <a:buNone/>
              <a:defRPr sz="500"/>
            </a:lvl6pPr>
            <a:lvl7pPr marL="1420155" indent="0">
              <a:buNone/>
              <a:defRPr sz="500"/>
            </a:lvl7pPr>
            <a:lvl8pPr marL="1656847" indent="0">
              <a:buNone/>
              <a:defRPr sz="500"/>
            </a:lvl8pPr>
            <a:lvl9pPr marL="1893540" indent="0">
              <a:buNone/>
              <a:defRPr sz="5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0091" y="259635"/>
            <a:ext cx="1621632" cy="1080558"/>
          </a:xfrm>
          <a:prstGeom prst="rect">
            <a:avLst/>
          </a:prstGeom>
        </p:spPr>
        <p:txBody>
          <a:bodyPr vert="horz" lIns="47338" tIns="23669" rIns="47338" bIns="23669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091" y="1512782"/>
            <a:ext cx="1621632" cy="4278711"/>
          </a:xfrm>
          <a:prstGeom prst="rect">
            <a:avLst/>
          </a:prstGeom>
        </p:spPr>
        <p:txBody>
          <a:bodyPr vert="horz" lIns="47338" tIns="23669" rIns="47338" bIns="2366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091" y="6009106"/>
            <a:ext cx="420423" cy="345178"/>
          </a:xfrm>
          <a:prstGeom prst="rect">
            <a:avLst/>
          </a:prstGeom>
        </p:spPr>
        <p:txBody>
          <a:bodyPr vert="horz" lIns="47338" tIns="23669" rIns="47338" bIns="23669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3725-D1D0-CF4F-83FC-099E752520F9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15620" y="6009106"/>
            <a:ext cx="570574" cy="345178"/>
          </a:xfrm>
          <a:prstGeom prst="rect">
            <a:avLst/>
          </a:prstGeom>
        </p:spPr>
        <p:txBody>
          <a:bodyPr vert="horz" lIns="47338" tIns="23669" rIns="47338" bIns="23669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91299" y="6009106"/>
            <a:ext cx="420423" cy="345178"/>
          </a:xfrm>
          <a:prstGeom prst="rect">
            <a:avLst/>
          </a:prstGeom>
        </p:spPr>
        <p:txBody>
          <a:bodyPr vert="horz" lIns="47338" tIns="23669" rIns="47338" bIns="23669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B2B18-B402-A74F-8B3E-D35287C3432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6692" rtl="0" eaLnBrk="1" latinLnBrk="0" hangingPunct="1"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19" indent="-177519" algn="l" defTabSz="236692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84625" indent="-147933" algn="l" defTabSz="236692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91731" indent="-118346" algn="l" defTabSz="236692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28424" indent="-118346" algn="l" defTabSz="236692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65116" indent="-118346" algn="l" defTabSz="236692" rtl="0" eaLnBrk="1" latinLnBrk="0" hangingPunct="1">
        <a:spcBef>
          <a:spcPct val="20000"/>
        </a:spcBef>
        <a:buFont typeface="Arial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808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8501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5193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886" indent="-118346" algn="l" defTabSz="23669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92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3385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10077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6770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462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20155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847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93540" algn="l" defTabSz="23669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IuD1Km" TargetMode="External"/><Relationship Id="rId3" Type="http://schemas.openxmlformats.org/officeDocument/2006/relationships/hyperlink" Target="mailto:anne-claude.camproux@univ-paris-diderot.fr" TargetMode="External"/><Relationship Id="rId7" Type="http://schemas.openxmlformats.org/officeDocument/2006/relationships/hyperlink" Target="mailto:https://bit.ly/2LUb9B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openxmlformats.org/officeDocument/2006/relationships/image" Target="../media/image6.jp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evron 4"/>
          <p:cNvSpPr/>
          <p:nvPr/>
        </p:nvSpPr>
        <p:spPr>
          <a:xfrm rot="5400000">
            <a:off x="-3033778" y="3076754"/>
            <a:ext cx="6456803" cy="343692"/>
          </a:xfrm>
          <a:prstGeom prst="chevron">
            <a:avLst/>
          </a:prstGeom>
          <a:solidFill>
            <a:srgbClr val="75187F"/>
          </a:solidFill>
          <a:ln>
            <a:solidFill>
              <a:srgbClr val="7518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 rot="16200000" flipV="1">
            <a:off x="-2709433" y="3140878"/>
            <a:ext cx="5800919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  <a:scene3d>
              <a:camera prst="orthographicFront">
                <a:rot lat="21002304" lon="21295394" rev="52827"/>
              </a:camera>
              <a:lightRig rig="threePt" dir="t"/>
            </a:scene3d>
          </a:bodyPr>
          <a:lstStyle/>
          <a:p>
            <a:pPr algn="ctr"/>
            <a:r>
              <a:rPr lang="fr-FR" sz="1400" b="1" dirty="0" err="1">
                <a:solidFill>
                  <a:schemeClr val="bg1"/>
                </a:solidFill>
              </a:rPr>
              <a:t>Bio-Informatics</a:t>
            </a:r>
            <a:r>
              <a:rPr lang="fr-FR" sz="1400" b="1" dirty="0">
                <a:solidFill>
                  <a:schemeClr val="bg1"/>
                </a:solidFill>
              </a:rPr>
              <a:t> MASTER   IN SILICO DRUG DESIGN (ISDD)</a:t>
            </a:r>
            <a:endParaRPr lang="fr-FR" sz="1200" b="1" i="1" dirty="0">
              <a:solidFill>
                <a:schemeClr val="bg1"/>
              </a:solidFill>
              <a:cs typeface="Baskerville SemiBold Italic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58" y="45798"/>
            <a:ext cx="1373616" cy="111168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73506" y="2648143"/>
            <a:ext cx="1442594" cy="52322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fr-FR" sz="800" b="1" dirty="0" err="1"/>
              <a:t>Bio-Informatics</a:t>
            </a:r>
            <a:r>
              <a:rPr lang="fr-FR" sz="800" b="1" dirty="0"/>
              <a:t> Master /  </a:t>
            </a:r>
          </a:p>
          <a:p>
            <a:pPr algn="ctr"/>
            <a:r>
              <a:rPr lang="fr-FR" sz="800" b="1" dirty="0"/>
              <a:t>In Silico Drug Design</a:t>
            </a:r>
          </a:p>
          <a:p>
            <a:pPr algn="ctr"/>
            <a:r>
              <a:rPr lang="fr-FR" sz="700" b="1" dirty="0" err="1"/>
              <a:t>Coordinator</a:t>
            </a:r>
            <a:r>
              <a:rPr lang="fr-FR" sz="700" b="1" dirty="0"/>
              <a:t> : Pr A-C. </a:t>
            </a:r>
            <a:r>
              <a:rPr lang="fr-FR" sz="700" b="1" dirty="0" err="1"/>
              <a:t>Camproux</a:t>
            </a:r>
            <a:r>
              <a:rPr lang="fr-FR" sz="700" b="1" dirty="0"/>
              <a:t> </a:t>
            </a:r>
          </a:p>
          <a:p>
            <a:pPr algn="ctr"/>
            <a:r>
              <a:rPr lang="fr-FR" sz="500" dirty="0" err="1">
                <a:solidFill>
                  <a:srgbClr val="0000FF"/>
                </a:solidFill>
                <a:hlinkClick r:id="rId3"/>
              </a:rPr>
              <a:t>anne-claude.camproux@univ-paris-diderot.fr</a:t>
            </a:r>
            <a:endParaRPr lang="fr-FR" sz="500" dirty="0">
              <a:solidFill>
                <a:srgbClr val="0000FF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65" y="5807109"/>
            <a:ext cx="622871" cy="29720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712" y="5786962"/>
            <a:ext cx="711492" cy="287270"/>
          </a:xfrm>
          <a:prstGeom prst="rect">
            <a:avLst/>
          </a:prstGeom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A164C105-8211-D94E-8AEE-5F2723CBF4EF}"/>
              </a:ext>
            </a:extLst>
          </p:cNvPr>
          <p:cNvGrpSpPr/>
          <p:nvPr/>
        </p:nvGrpSpPr>
        <p:grpSpPr>
          <a:xfrm>
            <a:off x="384033" y="2379966"/>
            <a:ext cx="1404000" cy="198967"/>
            <a:chOff x="384033" y="2416062"/>
            <a:chExt cx="1404000" cy="198967"/>
          </a:xfrm>
        </p:grpSpPr>
        <p:sp>
          <p:nvSpPr>
            <p:cNvPr id="13" name="Rectangle 12"/>
            <p:cNvSpPr/>
            <p:nvPr/>
          </p:nvSpPr>
          <p:spPr>
            <a:xfrm>
              <a:off x="384033" y="2416062"/>
              <a:ext cx="1404000" cy="198967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2081" y="2478223"/>
              <a:ext cx="1367451" cy="127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noAutofit/>
            </a:bodyPr>
            <a:lstStyle/>
            <a:p>
              <a:pPr algn="ctr"/>
              <a:r>
                <a:rPr lang="en-US" sz="600" b="1" dirty="0">
                  <a:solidFill>
                    <a:schemeClr val="bg1"/>
                  </a:solidFill>
                  <a:cs typeface="Arial"/>
                </a:rPr>
                <a:t>http://</a:t>
              </a:r>
              <a:r>
                <a:rPr lang="en-US" sz="600" b="1" dirty="0" err="1">
                  <a:solidFill>
                    <a:schemeClr val="bg1"/>
                  </a:solidFill>
                  <a:cs typeface="Arial"/>
                </a:rPr>
                <a:t>isddteach.sdv.univ-paris-diderot.fr</a:t>
              </a:r>
              <a:r>
                <a:rPr lang="en-US" sz="600" b="1" dirty="0">
                  <a:solidFill>
                    <a:schemeClr val="bg1"/>
                  </a:solidFill>
                  <a:cs typeface="Arial"/>
                </a:rPr>
                <a:t>/</a:t>
              </a:r>
              <a:endParaRPr lang="fr-FR" sz="600" b="1" dirty="0">
                <a:solidFill>
                  <a:schemeClr val="bg1"/>
                </a:solidFill>
                <a:cs typeface="Arial"/>
              </a:endParaRPr>
            </a:p>
          </p:txBody>
        </p:sp>
      </p:grpSp>
      <p:pic>
        <p:nvPicPr>
          <p:cNvPr id="14" name="Image 13" descr="image4-bv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01" y="1278243"/>
            <a:ext cx="1404000" cy="100109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86910" y="4101330"/>
            <a:ext cx="1394475" cy="1246047"/>
          </a:xfrm>
          <a:prstGeom prst="rect">
            <a:avLst/>
          </a:prstGeom>
          <a:ln w="6350">
            <a:solidFill>
              <a:srgbClr val="660066"/>
            </a:solidFill>
          </a:ln>
        </p:spPr>
        <p:txBody>
          <a:bodyPr wrap="square" lIns="3600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00" b="1" dirty="0"/>
              <a:t>Course MOLECULES BIOACTIVES</a:t>
            </a:r>
          </a:p>
          <a:p>
            <a:pPr algn="ctr"/>
            <a:r>
              <a:rPr lang="fr-FR" sz="600" b="1" dirty="0"/>
              <a:t>Possibilité Double Diplôme</a:t>
            </a:r>
          </a:p>
          <a:p>
            <a:pPr algn="ctr"/>
            <a:r>
              <a:rPr lang="fr-FR" sz="600" b="1" dirty="0">
                <a:hlinkClick r:id="rId7"/>
              </a:rPr>
              <a:t>https://bit.ly/2LUb9Bz</a:t>
            </a:r>
            <a:endParaRPr lang="fr-FR" sz="600" b="1" dirty="0"/>
          </a:p>
          <a:p>
            <a:pPr>
              <a:lnSpc>
                <a:spcPct val="150000"/>
              </a:lnSpc>
            </a:pPr>
            <a:r>
              <a:rPr lang="fr-FR" sz="600" b="1" dirty="0"/>
              <a:t>- </a:t>
            </a:r>
            <a:r>
              <a:rPr lang="fr-FR" sz="600" b="1" dirty="0" err="1"/>
              <a:t>University</a:t>
            </a:r>
            <a:r>
              <a:rPr lang="fr-FR" sz="600" b="1" dirty="0"/>
              <a:t> of Paris : </a:t>
            </a:r>
          </a:p>
          <a:p>
            <a:r>
              <a:rPr lang="fr-FR" sz="600" dirty="0"/>
              <a:t>Pr O. </a:t>
            </a:r>
            <a:r>
              <a:rPr lang="fr-FR" sz="600" dirty="0" err="1"/>
              <a:t>Taboureau</a:t>
            </a:r>
            <a:r>
              <a:rPr lang="fr-FR" sz="600" dirty="0"/>
              <a:t> (M1) </a:t>
            </a:r>
            <a:br>
              <a:rPr lang="fr-FR" sz="600" dirty="0"/>
            </a:br>
            <a:r>
              <a:rPr lang="fr-FR" sz="600" dirty="0"/>
              <a:t>Pr A-C. </a:t>
            </a:r>
            <a:r>
              <a:rPr lang="fr-FR" sz="600" dirty="0" err="1"/>
              <a:t>Camproux</a:t>
            </a:r>
            <a:r>
              <a:rPr lang="fr-FR" sz="600" dirty="0"/>
              <a:t> (M1 et M2) </a:t>
            </a:r>
          </a:p>
          <a:p>
            <a:pPr>
              <a:lnSpc>
                <a:spcPct val="140000"/>
              </a:lnSpc>
            </a:pPr>
            <a:r>
              <a:rPr lang="fr-FR" sz="600" b="1" dirty="0"/>
              <a:t>- </a:t>
            </a:r>
            <a:r>
              <a:rPr lang="fr-FR" sz="600" b="1" dirty="0" err="1"/>
              <a:t>Univ</a:t>
            </a:r>
            <a:r>
              <a:rPr lang="fr-FR" sz="600" b="1" dirty="0"/>
              <a:t>. Strasbourg : (</a:t>
            </a:r>
            <a:r>
              <a:rPr lang="fr-FR" sz="600" b="1" dirty="0" err="1"/>
              <a:t>Semester</a:t>
            </a:r>
            <a:r>
              <a:rPr lang="fr-FR" sz="600" b="1" dirty="0"/>
              <a:t> 1)</a:t>
            </a:r>
          </a:p>
          <a:p>
            <a:r>
              <a:rPr lang="fr-FR" sz="600" dirty="0"/>
              <a:t>Dr G. Marcou &amp; Pr A. </a:t>
            </a:r>
            <a:r>
              <a:rPr lang="fr-FR" sz="600" dirty="0" err="1"/>
              <a:t>Varnek</a:t>
            </a:r>
            <a:r>
              <a:rPr lang="fr-FR" sz="600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600" b="1" dirty="0"/>
              <a:t>- </a:t>
            </a:r>
            <a:r>
              <a:rPr lang="fr-FR" sz="600" b="1" dirty="0" err="1"/>
              <a:t>Univ</a:t>
            </a:r>
            <a:r>
              <a:rPr lang="fr-FR" sz="600" b="1" dirty="0"/>
              <a:t>. </a:t>
            </a:r>
            <a:r>
              <a:rPr lang="fr-FR" sz="600" b="1" dirty="0" err="1"/>
              <a:t>Degli</a:t>
            </a:r>
            <a:r>
              <a:rPr lang="fr-FR" sz="600" b="1" dirty="0"/>
              <a:t> </a:t>
            </a:r>
            <a:r>
              <a:rPr lang="fr-FR" sz="600" b="1" dirty="0" err="1"/>
              <a:t>studi</a:t>
            </a:r>
            <a:r>
              <a:rPr lang="fr-FR" sz="600" b="1" dirty="0"/>
              <a:t> de Milan : (</a:t>
            </a:r>
            <a:r>
              <a:rPr lang="fr-FR" sz="600" b="1" dirty="0" err="1"/>
              <a:t>Semester</a:t>
            </a:r>
            <a:r>
              <a:rPr lang="fr-FR" sz="600" b="1" dirty="0"/>
              <a:t> 2)</a:t>
            </a:r>
          </a:p>
          <a:p>
            <a:r>
              <a:rPr lang="fr-FR" sz="600" dirty="0"/>
              <a:t>Pr S. </a:t>
            </a:r>
            <a:r>
              <a:rPr lang="fr-FR" sz="600" dirty="0" err="1"/>
              <a:t>Pieraccini</a:t>
            </a:r>
            <a:r>
              <a:rPr lang="fr-FR" sz="600" dirty="0"/>
              <a:t>, &amp; Pr L. </a:t>
            </a:r>
            <a:r>
              <a:rPr lang="fr-FR" sz="600" dirty="0" err="1"/>
              <a:t>Belvisi</a:t>
            </a:r>
            <a:endParaRPr lang="fr-FR" sz="600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FR" sz="6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AEAEC7-323D-5146-A348-121AD6B308FD}"/>
              </a:ext>
            </a:extLst>
          </p:cNvPr>
          <p:cNvSpPr/>
          <p:nvPr/>
        </p:nvSpPr>
        <p:spPr>
          <a:xfrm>
            <a:off x="382748" y="3209924"/>
            <a:ext cx="1398637" cy="839782"/>
          </a:xfrm>
          <a:prstGeom prst="rect">
            <a:avLst/>
          </a:prstGeom>
          <a:ln w="6350">
            <a:solidFill>
              <a:srgbClr val="660066"/>
            </a:solidFill>
          </a:ln>
        </p:spPr>
        <p:txBody>
          <a:bodyPr wrap="square" lIns="36000" tIns="0" rIns="0" bIns="0">
            <a:spAutoFit/>
          </a:bodyPr>
          <a:lstStyle/>
          <a:p>
            <a:pPr algn="ctr">
              <a:lnSpc>
                <a:spcPct val="150000"/>
              </a:lnSpc>
              <a:spcBef>
                <a:spcPts val="3600"/>
              </a:spcBef>
            </a:pPr>
            <a:r>
              <a:rPr lang="fr-FR" sz="700" b="1" dirty="0"/>
              <a:t>Course MACROMOLECULES</a:t>
            </a:r>
          </a:p>
          <a:p>
            <a:pPr algn="ctr"/>
            <a:r>
              <a:rPr lang="fr-FR" sz="600" b="1" dirty="0"/>
              <a:t>Parcours recherche ou alternance</a:t>
            </a:r>
          </a:p>
          <a:p>
            <a:pPr algn="ctr"/>
            <a:r>
              <a:rPr lang="fr-FR" sz="600" b="1" dirty="0">
                <a:hlinkClick r:id="rId8"/>
              </a:rPr>
              <a:t>https://bit.ly/2IuD1Km</a:t>
            </a:r>
            <a:endParaRPr lang="fr-FR" sz="600" b="1" dirty="0"/>
          </a:p>
          <a:p>
            <a:pPr algn="ctr"/>
            <a:endParaRPr lang="fr-FR" sz="600" b="1" dirty="0"/>
          </a:p>
          <a:p>
            <a:r>
              <a:rPr lang="fr-FR" sz="600" b="1" dirty="0"/>
              <a:t>- </a:t>
            </a:r>
            <a:r>
              <a:rPr lang="fr-FR" sz="600" b="1" dirty="0" err="1"/>
              <a:t>University</a:t>
            </a:r>
            <a:r>
              <a:rPr lang="fr-FR" sz="600" b="1" dirty="0"/>
              <a:t> of de Paris : </a:t>
            </a:r>
          </a:p>
          <a:p>
            <a:r>
              <a:rPr lang="fr-FR" sz="600" dirty="0"/>
              <a:t>Pr O. </a:t>
            </a:r>
            <a:r>
              <a:rPr lang="fr-FR" sz="600" dirty="0" err="1"/>
              <a:t>Taboureau</a:t>
            </a:r>
            <a:r>
              <a:rPr lang="fr-FR" sz="600" dirty="0"/>
              <a:t> (M1) </a:t>
            </a:r>
            <a:br>
              <a:rPr lang="fr-FR" sz="600" dirty="0"/>
            </a:br>
            <a:r>
              <a:rPr lang="fr-FR" sz="600" dirty="0"/>
              <a:t>Pr A-C. </a:t>
            </a:r>
            <a:r>
              <a:rPr lang="fr-FR" sz="600" dirty="0" err="1"/>
              <a:t>Camproux</a:t>
            </a:r>
            <a:r>
              <a:rPr lang="fr-FR" sz="600" dirty="0"/>
              <a:t> (M1 et M2) </a:t>
            </a:r>
          </a:p>
          <a:p>
            <a:pPr>
              <a:lnSpc>
                <a:spcPct val="150000"/>
              </a:lnSpc>
            </a:pPr>
            <a:endParaRPr lang="fr-FR" sz="600" b="1" dirty="0"/>
          </a:p>
        </p:txBody>
      </p:sp>
      <p:pic>
        <p:nvPicPr>
          <p:cNvPr id="1028" name="Picture 4" descr="http://isddteach.sdv.univ-paris-diderot.fr/static/images/logo-UFI2.png">
            <a:extLst>
              <a:ext uri="{FF2B5EF4-FFF2-40B4-BE49-F238E27FC236}">
                <a16:creationId xmlns:a16="http://schemas.microsoft.com/office/drawing/2014/main" id="{36D1D0F3-367A-D24B-9597-47DFA898B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01" y="6131012"/>
            <a:ext cx="513398" cy="31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7D0FEB7-B3A9-AC4C-8C71-AA6C34A8DED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7" y="5392363"/>
            <a:ext cx="1179872" cy="3697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ast_news_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4501"/>
            <a:ext cx="1764000" cy="474924"/>
          </a:xfrm>
          <a:prstGeom prst="rect">
            <a:avLst/>
          </a:prstGeom>
        </p:spPr>
      </p:pic>
      <p:pic>
        <p:nvPicPr>
          <p:cNvPr id="7" name="Image 6" descr="fig_marque_page_test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2" y="4279120"/>
            <a:ext cx="1743159" cy="21600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811F25A-B510-3147-B0A2-7537E722D5D3}"/>
              </a:ext>
            </a:extLst>
          </p:cNvPr>
          <p:cNvSpPr txBox="1"/>
          <p:nvPr/>
        </p:nvSpPr>
        <p:spPr>
          <a:xfrm>
            <a:off x="61131" y="530132"/>
            <a:ext cx="1695980" cy="1376402"/>
          </a:xfrm>
          <a:prstGeom prst="rect">
            <a:avLst/>
          </a:prstGeom>
          <a:noFill/>
          <a:ln w="12700">
            <a:solidFill>
              <a:srgbClr val="75187F"/>
            </a:solidFill>
            <a:prstDash val="sysDash"/>
          </a:ln>
        </p:spPr>
        <p:txBody>
          <a:bodyPr wrap="square" lIns="72000" rIns="7200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sz="700" b="1" i="1" dirty="0">
                <a:solidFill>
                  <a:srgbClr val="660066"/>
                </a:solidFill>
                <a:latin typeface="Candara"/>
                <a:cs typeface="Candara"/>
              </a:rPr>
              <a:t>« - </a:t>
            </a:r>
            <a:r>
              <a:rPr lang="en-US" sz="700" b="1" i="1" dirty="0">
                <a:solidFill>
                  <a:srgbClr val="660066"/>
                </a:solidFill>
                <a:latin typeface="Candara"/>
                <a:cs typeface="Candara"/>
              </a:rPr>
              <a:t>Multidisciplinary and multi-site training, outstanding international contributions in the field of computational sciences and therapeutic innovation.</a:t>
            </a:r>
          </a:p>
          <a:p>
            <a:pPr algn="just">
              <a:lnSpc>
                <a:spcPct val="120000"/>
              </a:lnSpc>
            </a:pPr>
            <a:r>
              <a:rPr lang="en-US" sz="700" b="1" i="1" dirty="0">
                <a:solidFill>
                  <a:srgbClr val="660066"/>
                </a:solidFill>
                <a:latin typeface="Candara"/>
                <a:cs typeface="Candara"/>
              </a:rPr>
              <a:t>- Strong partnerships with key universities and pharmaceutical industries.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en-US" sz="700" b="1" i="1" dirty="0">
                <a:solidFill>
                  <a:srgbClr val="660066"/>
                </a:solidFill>
                <a:latin typeface="Candara"/>
                <a:cs typeface="Candara"/>
              </a:rPr>
              <a:t>Involvement of many professional</a:t>
            </a:r>
          </a:p>
          <a:p>
            <a:pPr algn="just">
              <a:lnSpc>
                <a:spcPct val="120000"/>
              </a:lnSpc>
            </a:pPr>
            <a:r>
              <a:rPr lang="en-US" sz="700" b="1" i="1" dirty="0">
                <a:solidFill>
                  <a:srgbClr val="660066"/>
                </a:solidFill>
                <a:latin typeface="Candara"/>
                <a:cs typeface="Candara"/>
              </a:rPr>
              <a:t> experts. </a:t>
            </a:r>
            <a:r>
              <a:rPr lang="fr-FR" sz="700" b="1" i="1" dirty="0">
                <a:solidFill>
                  <a:srgbClr val="660066"/>
                </a:solidFill>
                <a:latin typeface="Candara"/>
                <a:cs typeface="Candara"/>
              </a:rPr>
              <a:t>»   (AERES 2013)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9DBCA9E-8876-C54D-AD2B-AE4D39CC4BED}"/>
              </a:ext>
            </a:extLst>
          </p:cNvPr>
          <p:cNvSpPr txBox="1"/>
          <p:nvPr/>
        </p:nvSpPr>
        <p:spPr>
          <a:xfrm>
            <a:off x="29111" y="1970219"/>
            <a:ext cx="1728000" cy="1066959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lang="en-US" sz="1000" b="1" dirty="0">
                <a:solidFill>
                  <a:srgbClr val="75187F"/>
                </a:solidFill>
              </a:rPr>
              <a:t>Job opportunities</a:t>
            </a:r>
            <a:r>
              <a:rPr lang="fr-FR" sz="1000" b="1" dirty="0">
                <a:solidFill>
                  <a:srgbClr val="75187F"/>
                </a:solidFill>
              </a:rPr>
              <a:t>?</a:t>
            </a:r>
            <a:endParaRPr lang="en-GB" sz="1000" b="1" dirty="0">
              <a:solidFill>
                <a:srgbClr val="75187F"/>
              </a:solidFill>
            </a:endParaRPr>
          </a:p>
          <a:p>
            <a:pPr algn="just">
              <a:spcBef>
                <a:spcPts val="200"/>
              </a:spcBef>
              <a:defRPr/>
            </a:pPr>
            <a:r>
              <a:rPr lang="fr-FR" sz="700" dirty="0" err="1"/>
              <a:t>With</a:t>
            </a:r>
            <a:r>
              <a:rPr lang="fr-FR" sz="700" dirty="0"/>
              <a:t> </a:t>
            </a:r>
            <a:r>
              <a:rPr lang="fr-FR" sz="700" dirty="0" err="1"/>
              <a:t>this</a:t>
            </a:r>
            <a:r>
              <a:rPr lang="fr-FR" sz="700" dirty="0"/>
              <a:t> master </a:t>
            </a:r>
            <a:r>
              <a:rPr lang="fr-FR" sz="700" dirty="0" err="1"/>
              <a:t>degree</a:t>
            </a:r>
            <a:r>
              <a:rPr lang="fr-FR" sz="700" dirty="0"/>
              <a:t>, </a:t>
            </a:r>
            <a:r>
              <a:rPr lang="en-US" sz="700" dirty="0"/>
              <a:t>you will have </a:t>
            </a:r>
            <a:r>
              <a:rPr lang="en-US" sz="700" i="1" dirty="0"/>
              <a:t>career opportunities</a:t>
            </a:r>
            <a:r>
              <a:rPr lang="en-US" sz="700" dirty="0"/>
              <a:t> in many private and public organizations working in the field of health and therapeutic innovation assisted by computers at the interface of chemical biology.</a:t>
            </a:r>
          </a:p>
          <a:p>
            <a:pPr algn="just">
              <a:spcBef>
                <a:spcPts val="200"/>
              </a:spcBef>
              <a:defRPr/>
            </a:pPr>
            <a:r>
              <a:rPr lang="en-US" sz="700" dirty="0"/>
              <a:t>Our </a:t>
            </a:r>
            <a:r>
              <a:rPr lang="en-US" sz="700" b="1" dirty="0"/>
              <a:t>international training </a:t>
            </a:r>
            <a:r>
              <a:rPr lang="en-US" sz="700" dirty="0"/>
              <a:t>facilitates worldwide job applications.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F53ECCA-E973-954C-9DBE-83858E5CFFD0}"/>
              </a:ext>
            </a:extLst>
          </p:cNvPr>
          <p:cNvSpPr txBox="1"/>
          <p:nvPr/>
        </p:nvSpPr>
        <p:spPr>
          <a:xfrm>
            <a:off x="0" y="3132461"/>
            <a:ext cx="1728000" cy="394980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International Master</a:t>
            </a:r>
            <a:endParaRPr lang="en-GB" sz="1000" b="1" dirty="0">
              <a:solidFill>
                <a:srgbClr val="75187F"/>
              </a:solidFill>
            </a:endParaRPr>
          </a:p>
          <a:p>
            <a:pPr algn="just">
              <a:spcBef>
                <a:spcPts val="200"/>
              </a:spcBef>
            </a:pPr>
            <a:r>
              <a:rPr lang="fr-FR" sz="700" dirty="0" err="1"/>
              <a:t>Semesters</a:t>
            </a:r>
            <a:r>
              <a:rPr lang="fr-FR" sz="700" dirty="0"/>
              <a:t> </a:t>
            </a:r>
            <a:r>
              <a:rPr lang="fr-FR" sz="700" dirty="0" err="1"/>
              <a:t>abroad</a:t>
            </a:r>
            <a:r>
              <a:rPr lang="fr-FR" sz="700" dirty="0"/>
              <a:t>, 30 to 50% training in </a:t>
            </a:r>
            <a:r>
              <a:rPr lang="fr-FR" sz="700" dirty="0" err="1"/>
              <a:t>english</a:t>
            </a:r>
            <a:r>
              <a:rPr lang="fr-FR" sz="700" dirty="0"/>
              <a:t>, </a:t>
            </a:r>
            <a:r>
              <a:rPr lang="en-US" sz="700" dirty="0"/>
              <a:t>International experts participation.</a:t>
            </a:r>
            <a:endParaRPr lang="fr-FR" sz="7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4D0D85A-03F1-7943-9F7B-AB5227E64E8F}"/>
              </a:ext>
            </a:extLst>
          </p:cNvPr>
          <p:cNvSpPr txBox="1"/>
          <p:nvPr/>
        </p:nvSpPr>
        <p:spPr>
          <a:xfrm>
            <a:off x="4109" y="3636649"/>
            <a:ext cx="1728000" cy="246221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How to </a:t>
            </a:r>
            <a:r>
              <a:rPr lang="fr-FR" sz="1000" b="1" dirty="0" err="1">
                <a:solidFill>
                  <a:srgbClr val="75187F"/>
                </a:solidFill>
              </a:rPr>
              <a:t>apply</a:t>
            </a:r>
            <a:r>
              <a:rPr lang="fr-FR" sz="1000" b="1" dirty="0">
                <a:solidFill>
                  <a:srgbClr val="75187F"/>
                </a:solidFill>
              </a:rPr>
              <a:t> inscriptions?</a:t>
            </a:r>
          </a:p>
          <a:p>
            <a:r>
              <a:rPr lang="nl-NL" sz="600" b="1" dirty="0" err="1">
                <a:solidFill>
                  <a:srgbClr val="0000FF"/>
                </a:solidFill>
              </a:rPr>
              <a:t>https</a:t>
            </a:r>
            <a:r>
              <a:rPr lang="nl-NL" sz="600" b="1" dirty="0">
                <a:solidFill>
                  <a:srgbClr val="0000FF"/>
                </a:solidFill>
              </a:rPr>
              <a:t>://</a:t>
            </a:r>
            <a:r>
              <a:rPr lang="nl-NL" sz="600" b="1" dirty="0" err="1">
                <a:solidFill>
                  <a:srgbClr val="0000FF"/>
                </a:solidFill>
              </a:rPr>
              <a:t>bit.ly</a:t>
            </a:r>
            <a:r>
              <a:rPr lang="nl-NL" sz="600" b="1" dirty="0">
                <a:solidFill>
                  <a:srgbClr val="0000FF"/>
                </a:solidFill>
              </a:rPr>
              <a:t>/37dpgu5</a:t>
            </a:r>
            <a:endParaRPr lang="fr-FR" sz="600" b="1" dirty="0">
              <a:solidFill>
                <a:srgbClr val="0000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6F89AFB-80B5-3E41-A5F3-F538CFEF7309}"/>
              </a:ext>
            </a:extLst>
          </p:cNvPr>
          <p:cNvSpPr txBox="1"/>
          <p:nvPr/>
        </p:nvSpPr>
        <p:spPr>
          <a:xfrm>
            <a:off x="0" y="3969916"/>
            <a:ext cx="1967817" cy="246221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lang="fr-FR" sz="1000" b="1" dirty="0">
                <a:solidFill>
                  <a:srgbClr val="75187F"/>
                </a:solidFill>
              </a:rPr>
              <a:t>How to propose an </a:t>
            </a:r>
            <a:r>
              <a:rPr lang="fr-FR" sz="1000" b="1" dirty="0" err="1">
                <a:solidFill>
                  <a:srgbClr val="75187F"/>
                </a:solidFill>
              </a:rPr>
              <a:t>internship</a:t>
            </a:r>
            <a:r>
              <a:rPr lang="fr-FR" sz="1000" b="1" dirty="0">
                <a:solidFill>
                  <a:srgbClr val="75187F"/>
                </a:solidFill>
              </a:rPr>
              <a:t>?</a:t>
            </a:r>
          </a:p>
          <a:p>
            <a:r>
              <a:rPr lang="nl-NL" sz="600" b="1" dirty="0" err="1">
                <a:solidFill>
                  <a:srgbClr val="0000FF"/>
                </a:solidFill>
              </a:rPr>
              <a:t>https</a:t>
            </a:r>
            <a:r>
              <a:rPr lang="nl-NL" sz="600" b="1" dirty="0">
                <a:solidFill>
                  <a:srgbClr val="0000FF"/>
                </a:solidFill>
              </a:rPr>
              <a:t>://</a:t>
            </a:r>
            <a:r>
              <a:rPr lang="nl-NL" sz="600" b="1" dirty="0" err="1">
                <a:solidFill>
                  <a:srgbClr val="0000FF"/>
                </a:solidFill>
              </a:rPr>
              <a:t>bit.ly</a:t>
            </a:r>
            <a:r>
              <a:rPr lang="nl-NL" sz="600" b="1" dirty="0">
                <a:solidFill>
                  <a:srgbClr val="0000FF"/>
                </a:solidFill>
              </a:rPr>
              <a:t>/37dpgu5</a:t>
            </a:r>
            <a:endParaRPr lang="fr-FR" sz="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280</Words>
  <Application>Microsoft Macintosh PowerPoint</Application>
  <PresentationFormat>Personnalisé</PresentationFormat>
  <Paragraphs>34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Baskerville SemiBold Italic</vt:lpstr>
      <vt:lpstr>Calibri</vt:lpstr>
      <vt:lpstr>Candara</vt:lpstr>
      <vt:lpstr>Thème Office</vt:lpstr>
      <vt:lpstr>Présentation PowerPoint</vt:lpstr>
      <vt:lpstr>Présentation PowerPoint</vt:lpstr>
    </vt:vector>
  </TitlesOfParts>
  <Company>UNIV P7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COLETTE GENEIX</dc:creator>
  <cp:lastModifiedBy>Microsoft Office User</cp:lastModifiedBy>
  <cp:revision>77</cp:revision>
  <cp:lastPrinted>2013-06-24T07:56:30Z</cp:lastPrinted>
  <dcterms:created xsi:type="dcterms:W3CDTF">2013-06-13T15:33:43Z</dcterms:created>
  <dcterms:modified xsi:type="dcterms:W3CDTF">2020-01-22T13:31:28Z</dcterms:modified>
</cp:coreProperties>
</file>