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48225" cy="43159363"/>
  <p:notesSz cx="6797675" cy="9928225"/>
  <p:custDataLst>
    <p:tags r:id="rId4"/>
  </p:custDataLst>
  <p:defaultTextStyle>
    <a:defPPr>
      <a:defRPr lang="fr-FR"/>
    </a:defPPr>
    <a:lvl1pPr marL="0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6074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2148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68222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4296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0371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36445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92519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48593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94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22E89"/>
    <a:srgbClr val="9900CC"/>
    <a:srgbClr val="CC00FF"/>
    <a:srgbClr val="000000"/>
    <a:srgbClr val="7A34AE"/>
    <a:srgbClr val="FFCCFF"/>
    <a:srgbClr val="E381B9"/>
    <a:srgbClr val="FFFFCC"/>
    <a:srgbClr val="FF0066"/>
    <a:srgbClr val="AA2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316" autoAdjust="0"/>
    <p:restoredTop sz="94322" autoAdjust="0"/>
  </p:normalViewPr>
  <p:slideViewPr>
    <p:cSldViewPr>
      <p:cViewPr varScale="1">
        <p:scale>
          <a:sx n="33" d="100"/>
          <a:sy n="33" d="100"/>
        </p:scale>
        <p:origin x="6256" y="408"/>
      </p:cViewPr>
      <p:guideLst>
        <p:guide orient="horz" pos="13594"/>
        <p:guide pos="9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/>
          <a:lstStyle>
            <a:lvl1pPr algn="r">
              <a:defRPr sz="1300"/>
            </a:lvl1pPr>
          </a:lstStyle>
          <a:p>
            <a:fld id="{244A47CF-860D-43B4-939C-54884D0EA3D4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744538"/>
            <a:ext cx="26066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5" tIns="46061" rIns="92125" bIns="4606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6588"/>
            <a:ext cx="5438140" cy="4467363"/>
          </a:xfrm>
          <a:prstGeom prst="rect">
            <a:avLst/>
          </a:prstGeom>
        </p:spPr>
        <p:txBody>
          <a:bodyPr vert="horz" lIns="92125" tIns="46061" rIns="92125" bIns="46061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9782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9782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 anchor="b"/>
          <a:lstStyle>
            <a:lvl1pPr algn="r">
              <a:defRPr sz="1300"/>
            </a:lvl1pPr>
          </a:lstStyle>
          <a:p>
            <a:fld id="{56A06BA7-D454-459E-80CA-66EA16AAA79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44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95500" y="744538"/>
            <a:ext cx="26066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06BA7-D454-459E-80CA-66EA16AAA79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0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617" y="13407381"/>
            <a:ext cx="25710991" cy="925128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234" y="24456973"/>
            <a:ext cx="21173758" cy="110296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6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2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68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36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92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48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082538" y="10879764"/>
            <a:ext cx="21436329" cy="231751789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63047" y="10879764"/>
            <a:ext cx="63815352" cy="2317517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402" y="27733891"/>
            <a:ext cx="25710991" cy="8571929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402" y="18292782"/>
            <a:ext cx="25710991" cy="944110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607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214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6822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42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03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3644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9251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485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3048" y="63380328"/>
            <a:ext cx="42625840" cy="179251225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893023" y="63380328"/>
            <a:ext cx="42625843" cy="179251225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1" y="1728377"/>
            <a:ext cx="27223403" cy="719322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9660907"/>
            <a:ext cx="13364886" cy="402620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6074" indent="0">
              <a:buNone/>
              <a:defRPr sz="9000" b="1"/>
            </a:lvl2pPr>
            <a:lvl3pPr marL="4112148" indent="0">
              <a:buNone/>
              <a:defRPr sz="8100" b="1"/>
            </a:lvl3pPr>
            <a:lvl4pPr marL="6168222" indent="0">
              <a:buNone/>
              <a:defRPr sz="7200" b="1"/>
            </a:lvl4pPr>
            <a:lvl5pPr marL="8224296" indent="0">
              <a:buNone/>
              <a:defRPr sz="7200" b="1"/>
            </a:lvl5pPr>
            <a:lvl6pPr marL="10280371" indent="0">
              <a:buNone/>
              <a:defRPr sz="7200" b="1"/>
            </a:lvl6pPr>
            <a:lvl7pPr marL="12336445" indent="0">
              <a:buNone/>
              <a:defRPr sz="7200" b="1"/>
            </a:lvl7pPr>
            <a:lvl8pPr marL="14392519" indent="0">
              <a:buNone/>
              <a:defRPr sz="7200" b="1"/>
            </a:lvl8pPr>
            <a:lvl9pPr marL="16448593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411" y="13687113"/>
            <a:ext cx="13364886" cy="2486659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5680" y="9660907"/>
            <a:ext cx="13370135" cy="402620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6074" indent="0">
              <a:buNone/>
              <a:defRPr sz="9000" b="1"/>
            </a:lvl2pPr>
            <a:lvl3pPr marL="4112148" indent="0">
              <a:buNone/>
              <a:defRPr sz="8100" b="1"/>
            </a:lvl3pPr>
            <a:lvl4pPr marL="6168222" indent="0">
              <a:buNone/>
              <a:defRPr sz="7200" b="1"/>
            </a:lvl4pPr>
            <a:lvl5pPr marL="8224296" indent="0">
              <a:buNone/>
              <a:defRPr sz="7200" b="1"/>
            </a:lvl5pPr>
            <a:lvl6pPr marL="10280371" indent="0">
              <a:buNone/>
              <a:defRPr sz="7200" b="1"/>
            </a:lvl6pPr>
            <a:lvl7pPr marL="12336445" indent="0">
              <a:buNone/>
              <a:defRPr sz="7200" b="1"/>
            </a:lvl7pPr>
            <a:lvl8pPr marL="14392519" indent="0">
              <a:buNone/>
              <a:defRPr sz="7200" b="1"/>
            </a:lvl8pPr>
            <a:lvl9pPr marL="16448593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5680" y="13687113"/>
            <a:ext cx="13370135" cy="2486659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3" y="1718382"/>
            <a:ext cx="9951458" cy="731311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6216" y="1718386"/>
            <a:ext cx="16909599" cy="36835321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413" y="9031500"/>
            <a:ext cx="9951458" cy="29522206"/>
          </a:xfrm>
        </p:spPr>
        <p:txBody>
          <a:bodyPr/>
          <a:lstStyle>
            <a:lvl1pPr marL="0" indent="0">
              <a:buNone/>
              <a:defRPr sz="6300"/>
            </a:lvl1pPr>
            <a:lvl2pPr marL="2056074" indent="0">
              <a:buNone/>
              <a:defRPr sz="5400"/>
            </a:lvl2pPr>
            <a:lvl3pPr marL="4112148" indent="0">
              <a:buNone/>
              <a:defRPr sz="4500"/>
            </a:lvl3pPr>
            <a:lvl4pPr marL="6168222" indent="0">
              <a:buNone/>
              <a:defRPr sz="4000"/>
            </a:lvl4pPr>
            <a:lvl5pPr marL="8224296" indent="0">
              <a:buNone/>
              <a:defRPr sz="4000"/>
            </a:lvl5pPr>
            <a:lvl6pPr marL="10280371" indent="0">
              <a:buNone/>
              <a:defRPr sz="4000"/>
            </a:lvl6pPr>
            <a:lvl7pPr marL="12336445" indent="0">
              <a:buNone/>
              <a:defRPr sz="4000"/>
            </a:lvl7pPr>
            <a:lvl8pPr marL="14392519" indent="0">
              <a:buNone/>
              <a:defRPr sz="4000"/>
            </a:lvl8pPr>
            <a:lvl9pPr marL="16448593" indent="0">
              <a:buNone/>
              <a:defRPr sz="4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8864" y="30211555"/>
            <a:ext cx="18148935" cy="356664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8864" y="3856369"/>
            <a:ext cx="18148935" cy="25895618"/>
          </a:xfrm>
        </p:spPr>
        <p:txBody>
          <a:bodyPr/>
          <a:lstStyle>
            <a:lvl1pPr marL="0" indent="0">
              <a:buNone/>
              <a:defRPr sz="14400"/>
            </a:lvl1pPr>
            <a:lvl2pPr marL="2056074" indent="0">
              <a:buNone/>
              <a:defRPr sz="12600"/>
            </a:lvl2pPr>
            <a:lvl3pPr marL="4112148" indent="0">
              <a:buNone/>
              <a:defRPr sz="10800"/>
            </a:lvl3pPr>
            <a:lvl4pPr marL="6168222" indent="0">
              <a:buNone/>
              <a:defRPr sz="9000"/>
            </a:lvl4pPr>
            <a:lvl5pPr marL="8224296" indent="0">
              <a:buNone/>
              <a:defRPr sz="9000"/>
            </a:lvl5pPr>
            <a:lvl6pPr marL="10280371" indent="0">
              <a:buNone/>
              <a:defRPr sz="9000"/>
            </a:lvl6pPr>
            <a:lvl7pPr marL="12336445" indent="0">
              <a:buNone/>
              <a:defRPr sz="9000"/>
            </a:lvl7pPr>
            <a:lvl8pPr marL="14392519" indent="0">
              <a:buNone/>
              <a:defRPr sz="9000"/>
            </a:lvl8pPr>
            <a:lvl9pPr marL="16448593" indent="0">
              <a:buNone/>
              <a:defRPr sz="9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8864" y="33778199"/>
            <a:ext cx="18148935" cy="5065228"/>
          </a:xfrm>
        </p:spPr>
        <p:txBody>
          <a:bodyPr/>
          <a:lstStyle>
            <a:lvl1pPr marL="0" indent="0">
              <a:buNone/>
              <a:defRPr sz="6300"/>
            </a:lvl1pPr>
            <a:lvl2pPr marL="2056074" indent="0">
              <a:buNone/>
              <a:defRPr sz="5400"/>
            </a:lvl2pPr>
            <a:lvl3pPr marL="4112148" indent="0">
              <a:buNone/>
              <a:defRPr sz="4500"/>
            </a:lvl3pPr>
            <a:lvl4pPr marL="6168222" indent="0">
              <a:buNone/>
              <a:defRPr sz="4000"/>
            </a:lvl4pPr>
            <a:lvl5pPr marL="8224296" indent="0">
              <a:buNone/>
              <a:defRPr sz="4000"/>
            </a:lvl5pPr>
            <a:lvl6pPr marL="10280371" indent="0">
              <a:buNone/>
              <a:defRPr sz="4000"/>
            </a:lvl6pPr>
            <a:lvl7pPr marL="12336445" indent="0">
              <a:buNone/>
              <a:defRPr sz="4000"/>
            </a:lvl7pPr>
            <a:lvl8pPr marL="14392519" indent="0">
              <a:buNone/>
              <a:defRPr sz="4000"/>
            </a:lvl8pPr>
            <a:lvl9pPr marL="16448593" indent="0">
              <a:buNone/>
              <a:defRPr sz="4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411" y="1728377"/>
            <a:ext cx="27223403" cy="7193227"/>
          </a:xfrm>
          <a:prstGeom prst="rect">
            <a:avLst/>
          </a:prstGeom>
        </p:spPr>
        <p:txBody>
          <a:bodyPr vert="horz" lIns="411215" tIns="205607" rIns="411215" bIns="205607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10070522"/>
            <a:ext cx="27223403" cy="28483185"/>
          </a:xfrm>
          <a:prstGeom prst="rect">
            <a:avLst/>
          </a:prstGeom>
        </p:spPr>
        <p:txBody>
          <a:bodyPr vert="horz" lIns="411215" tIns="205607" rIns="411215" bIns="205607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12411" y="40002339"/>
            <a:ext cx="7057919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34810" y="40002339"/>
            <a:ext cx="9578605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677895" y="40002339"/>
            <a:ext cx="7057919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2148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056" indent="-1542056" algn="l" defTabSz="4112148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1120" indent="-1285046" algn="l" defTabSz="411214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185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6259" indent="-1028037" algn="l" defTabSz="411214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2334" indent="-1028037" algn="l" defTabSz="411214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08408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64482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0556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76630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6074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2148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68222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4296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0371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36445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2519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48593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mailto:anne.camproux@univ-paris-diderot.fr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mailto:isddteach.sdv.univ-paris-diderot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magali.jeanson@univ-paris-diderot.fr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26" descr="logo_unistra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319" y="3031180"/>
            <a:ext cx="4327814" cy="18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7762720" y="203396"/>
            <a:ext cx="17204678" cy="1219200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spc="50" dirty="0">
                <a:ln w="11430"/>
                <a:solidFill>
                  <a:srgbClr val="91115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400" b="1" spc="50" dirty="0">
                <a:ln w="11430"/>
                <a:latin typeface="Arial" pitchFamily="34" charset="0"/>
                <a:cs typeface="Arial" pitchFamily="34" charset="0"/>
              </a:rPr>
              <a:t>Master </a:t>
            </a:r>
            <a:r>
              <a:rPr lang="en-US" sz="6400" b="1" spc="50" dirty="0" err="1">
                <a:ln w="11430"/>
                <a:latin typeface="Arial" pitchFamily="34" charset="0"/>
                <a:cs typeface="Arial" pitchFamily="34" charset="0"/>
              </a:rPr>
              <a:t>Sciences,Technologie</a:t>
            </a:r>
            <a:r>
              <a:rPr lang="en-US" sz="6400" b="1" spc="50" dirty="0">
                <a:ln w="11430"/>
                <a:latin typeface="Arial" pitchFamily="34" charset="0"/>
                <a:cs typeface="Arial" pitchFamily="34" charset="0"/>
              </a:rPr>
              <a:t>, Santé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9458338" y="1482663"/>
            <a:ext cx="15114762" cy="3321782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800" b="1" spc="50" dirty="0">
                <a:ln w="11430"/>
                <a:latin typeface="Arial" pitchFamily="34" charset="0"/>
                <a:cs typeface="Arial" pitchFamily="34" charset="0"/>
              </a:rPr>
              <a:t>Mention </a:t>
            </a:r>
            <a:r>
              <a:rPr lang="fr-FR" sz="7800" b="1" spc="50" dirty="0" err="1">
                <a:ln w="11430"/>
                <a:latin typeface="Arial" pitchFamily="34" charset="0"/>
                <a:cs typeface="Arial" pitchFamily="34" charset="0"/>
              </a:rPr>
              <a:t>Bioinformatics</a:t>
            </a:r>
            <a:r>
              <a:rPr lang="fr-FR" sz="7800" b="1" spc="50" dirty="0">
                <a:ln w="11430"/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200" b="1" spc="50" dirty="0">
                <a:ln w="11430"/>
                <a:latin typeface="Arial" panose="020B0604020202020204" pitchFamily="34" charset="0"/>
                <a:cs typeface="Arial" panose="020B0604020202020204" pitchFamily="34" charset="0"/>
              </a:rPr>
              <a:t>Course I</a:t>
            </a:r>
            <a:r>
              <a:rPr lang="fr-FR" sz="7200" b="1" spc="50" dirty="0">
                <a:ln w="11430"/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n </a:t>
            </a:r>
            <a:r>
              <a:rPr lang="fr-FR" sz="7200" b="1" spc="50" dirty="0">
                <a:ln w="1143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7200" b="1" spc="50" dirty="0">
                <a:ln w="11430"/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ilico Drug 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800" b="1" spc="50" dirty="0">
                <a:ln w="11430"/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7800" b="1" spc="50" dirty="0">
                <a:ln w="11430"/>
                <a:latin typeface="Arial Black" pitchFamily="34" charset="0"/>
                <a:cs typeface="Arial" pitchFamily="34" charset="0"/>
              </a:rPr>
              <a:t>IS</a:t>
            </a:r>
            <a:r>
              <a:rPr lang="fr-FR" sz="7800" b="1" spc="50" dirty="0">
                <a:ln w="11430"/>
                <a:solidFill>
                  <a:srgbClr val="800080"/>
                </a:solidFill>
                <a:latin typeface="Arial Black" pitchFamily="34" charset="0"/>
                <a:cs typeface="Arial" pitchFamily="34" charset="0"/>
              </a:rPr>
              <a:t>DD</a:t>
            </a:r>
            <a:r>
              <a:rPr lang="fr-FR" sz="7800" b="1" spc="50" dirty="0">
                <a:ln w="11430"/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1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2912" y="472281"/>
            <a:ext cx="5361458" cy="376383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15364178" y="22570281"/>
            <a:ext cx="14083830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er 11"/>
          <p:cNvGrpSpPr/>
          <p:nvPr/>
        </p:nvGrpSpPr>
        <p:grpSpPr>
          <a:xfrm>
            <a:off x="798512" y="5328737"/>
            <a:ext cx="28498801" cy="2687619"/>
            <a:chOff x="1350887" y="5409919"/>
            <a:chExt cx="27443267" cy="2687619"/>
          </a:xfrm>
        </p:grpSpPr>
        <p:sp>
          <p:nvSpPr>
            <p:cNvPr id="31" name="Rectangle à coins arrondis 30"/>
            <p:cNvSpPr/>
            <p:nvPr/>
          </p:nvSpPr>
          <p:spPr>
            <a:xfrm>
              <a:off x="1350887" y="5409919"/>
              <a:ext cx="27443267" cy="2620316"/>
            </a:xfrm>
            <a:prstGeom prst="roundRect">
              <a:avLst/>
            </a:prstGeom>
            <a:solidFill>
              <a:srgbClr val="99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560511" y="5604548"/>
              <a:ext cx="26744307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 Silico Drug Design (ISDD)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Design of Bioactive </a:t>
              </a:r>
              <a:r>
                <a:rPr lang="fr-FR" sz="5200" b="1" spc="3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Molecules</a:t>
              </a: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	    </a:t>
              </a:r>
              <a:r>
                <a:rPr lang="fr-FR" sz="5200" b="1" spc="3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Modelling</a:t>
              </a: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of </a:t>
              </a:r>
              <a:r>
                <a:rPr lang="fr-FR" sz="5200" b="1" spc="3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Biological</a:t>
              </a: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5200" b="1" spc="3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Macromolecules</a:t>
              </a: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265112" y="8549481"/>
            <a:ext cx="29768094" cy="3581400"/>
            <a:chOff x="265112" y="8778081"/>
            <a:chExt cx="29768094" cy="3581400"/>
          </a:xfrm>
        </p:grpSpPr>
        <p:sp>
          <p:nvSpPr>
            <p:cNvPr id="70" name="Rectangle 69"/>
            <p:cNvSpPr/>
            <p:nvPr/>
          </p:nvSpPr>
          <p:spPr>
            <a:xfrm>
              <a:off x="569912" y="9082881"/>
              <a:ext cx="29112048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Ces parcours </a:t>
              </a:r>
              <a:r>
                <a:rPr lang="fr-FR" sz="4800" dirty="0">
                  <a:latin typeface="Arial"/>
                  <a:cs typeface="Arial"/>
                </a:rPr>
                <a:t>offrent une </a:t>
              </a:r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solide formation interdisciplinaire</a:t>
              </a:r>
              <a:r>
                <a:rPr lang="fr-FR" sz="4800" dirty="0">
                  <a:latin typeface="Arial"/>
                  <a:cs typeface="Arial"/>
                </a:rPr>
                <a:t>, à l’interface de la biologie, de la chimie et de l’informatique</a:t>
              </a:r>
              <a:r>
                <a:rPr lang="en-GB" sz="4800" b="1" dirty="0">
                  <a:latin typeface="Arial"/>
                  <a:cs typeface="Arial"/>
                </a:rPr>
                <a:t>.</a:t>
              </a:r>
              <a:r>
                <a:rPr lang="fr-FR" sz="4800" dirty="0">
                  <a:latin typeface="Arial"/>
                  <a:cs typeface="Arial"/>
                </a:rPr>
                <a:t> </a:t>
              </a:r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Unique en France et en Europe</a:t>
              </a:r>
              <a:r>
                <a:rPr lang="fr-FR" sz="4800" dirty="0">
                  <a:latin typeface="Arial"/>
                  <a:cs typeface="Arial"/>
                </a:rPr>
                <a:t>, ils dotent les </a:t>
              </a:r>
              <a:r>
                <a:rPr lang="fr-FR" sz="4800" dirty="0" err="1">
                  <a:latin typeface="Arial"/>
                  <a:cs typeface="Arial"/>
                </a:rPr>
                <a:t>étudiant.e.s</a:t>
              </a:r>
              <a:r>
                <a:rPr lang="fr-FR" sz="4800" dirty="0">
                  <a:latin typeface="Arial"/>
                  <a:cs typeface="Arial"/>
                </a:rPr>
                <a:t> des compétences indispensables à la recherche </a:t>
              </a:r>
              <a:r>
                <a:rPr lang="fr-FR" sz="4800" i="1" dirty="0">
                  <a:latin typeface="Arial"/>
                  <a:cs typeface="Arial"/>
                </a:rPr>
                <a:t>in silico </a:t>
              </a:r>
              <a:r>
                <a:rPr lang="fr-FR" sz="4800" dirty="0">
                  <a:latin typeface="Arial"/>
                  <a:cs typeface="Arial"/>
                </a:rPr>
                <a:t>de molécules thérapeutiques et la modélisation computationnelle des macromolécules</a:t>
              </a:r>
              <a:r>
                <a:rPr lang="fr-FR" sz="4800" spc="300" dirty="0">
                  <a:latin typeface="Arial"/>
                  <a:cs typeface="Arial"/>
                </a:rPr>
                <a:t>.</a:t>
              </a:r>
            </a:p>
          </p:txBody>
        </p:sp>
        <p:sp>
          <p:nvSpPr>
            <p:cNvPr id="140" name="Rectangle à coins arrondis 139"/>
            <p:cNvSpPr/>
            <p:nvPr/>
          </p:nvSpPr>
          <p:spPr>
            <a:xfrm>
              <a:off x="265112" y="8778081"/>
              <a:ext cx="29768094" cy="3581400"/>
            </a:xfrm>
            <a:prstGeom prst="roundRect">
              <a:avLst/>
            </a:prstGeom>
            <a:noFill/>
            <a:ln w="6350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1016199" y="16560991"/>
            <a:ext cx="18466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25913"/>
              </p:ext>
            </p:extLst>
          </p:nvPr>
        </p:nvGraphicFramePr>
        <p:xfrm>
          <a:off x="8242241" y="13350081"/>
          <a:ext cx="14964069" cy="2324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 marL="96026" marR="96026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" name="Rectangle à coins arrondis 152"/>
          <p:cNvSpPr/>
          <p:nvPr/>
        </p:nvSpPr>
        <p:spPr>
          <a:xfrm>
            <a:off x="12321099" y="28300790"/>
            <a:ext cx="680121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Rectangle 153"/>
          <p:cNvSpPr/>
          <p:nvPr/>
        </p:nvSpPr>
        <p:spPr>
          <a:xfrm>
            <a:off x="12480512" y="29606370"/>
            <a:ext cx="65617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DRUG DESIGN &amp; SCREENING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19" name="Grouper 18"/>
          <p:cNvGrpSpPr/>
          <p:nvPr/>
        </p:nvGrpSpPr>
        <p:grpSpPr>
          <a:xfrm>
            <a:off x="8113712" y="12511881"/>
            <a:ext cx="15240000" cy="24536400"/>
            <a:chOff x="8113712" y="12511881"/>
            <a:chExt cx="15240000" cy="24536400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8113712" y="12511881"/>
              <a:ext cx="15240000" cy="24536400"/>
            </a:xfrm>
            <a:prstGeom prst="roundRect">
              <a:avLst/>
            </a:prstGeom>
            <a:noFill/>
            <a:ln w="76200" cmpd="sng">
              <a:solidFill>
                <a:srgbClr val="9900C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9791052" y="12969081"/>
              <a:ext cx="12083285" cy="923330"/>
            </a:xfrm>
            <a:prstGeom prst="rect">
              <a:avLst/>
            </a:prstGeom>
            <a:solidFill>
              <a:srgbClr val="CC00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b="1" dirty="0">
                  <a:latin typeface="Arial"/>
                  <a:cs typeface="Arial"/>
                </a:rPr>
                <a:t>2 INTERNATIONAL COURSES</a:t>
              </a:r>
            </a:p>
          </p:txBody>
        </p:sp>
      </p:grpSp>
      <p:sp>
        <p:nvSpPr>
          <p:cNvPr id="151" name="Flèche vers le haut 150"/>
          <p:cNvSpPr/>
          <p:nvPr/>
        </p:nvSpPr>
        <p:spPr>
          <a:xfrm rot="10800000">
            <a:off x="17794892" y="14631285"/>
            <a:ext cx="2714275" cy="3840747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ZoneTexte 151"/>
          <p:cNvSpPr txBox="1"/>
          <p:nvPr/>
        </p:nvSpPr>
        <p:spPr>
          <a:xfrm rot="16248612">
            <a:off x="17724025" y="15819477"/>
            <a:ext cx="2896385" cy="830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 Black" pitchFamily="34" charset="0"/>
              </a:rPr>
              <a:t>BIOACTIVE</a:t>
            </a:r>
          </a:p>
          <a:p>
            <a:pPr algn="ctr"/>
            <a:r>
              <a:rPr lang="fr-FR" sz="2400" dirty="0">
                <a:latin typeface="Arial Black" pitchFamily="34" charset="0"/>
              </a:rPr>
              <a:t>MOLECULES</a:t>
            </a:r>
          </a:p>
        </p:txBody>
      </p:sp>
      <p:sp>
        <p:nvSpPr>
          <p:cNvPr id="149" name="Flèche vers le haut 148"/>
          <p:cNvSpPr/>
          <p:nvPr/>
        </p:nvSpPr>
        <p:spPr>
          <a:xfrm rot="10800000">
            <a:off x="10711399" y="14767084"/>
            <a:ext cx="2714275" cy="3840747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 rot="16248612">
            <a:off x="10262011" y="16369406"/>
            <a:ext cx="3558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latin typeface="Arial Black" pitchFamily="34" charset="0"/>
              </a:rPr>
              <a:t>MACROMOLECULES</a:t>
            </a:r>
          </a:p>
        </p:txBody>
      </p:sp>
      <p:sp>
        <p:nvSpPr>
          <p:cNvPr id="117" name="Rectangle à coins arrondis 116"/>
          <p:cNvSpPr/>
          <p:nvPr/>
        </p:nvSpPr>
        <p:spPr>
          <a:xfrm>
            <a:off x="8799512" y="33217434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Flèche vers le haut 117"/>
          <p:cNvSpPr/>
          <p:nvPr/>
        </p:nvSpPr>
        <p:spPr>
          <a:xfrm rot="13515019">
            <a:off x="11535741" y="30845112"/>
            <a:ext cx="1127704" cy="224943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Flèche vers le haut 118"/>
          <p:cNvSpPr/>
          <p:nvPr/>
        </p:nvSpPr>
        <p:spPr>
          <a:xfrm rot="7998626">
            <a:off x="18584832" y="30779381"/>
            <a:ext cx="1127704" cy="224943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Flèche vers le haut 121"/>
          <p:cNvSpPr/>
          <p:nvPr/>
        </p:nvSpPr>
        <p:spPr>
          <a:xfrm rot="8202258">
            <a:off x="11385359" y="26003321"/>
            <a:ext cx="1184263" cy="214200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Flèche vers le haut 123"/>
          <p:cNvSpPr/>
          <p:nvPr/>
        </p:nvSpPr>
        <p:spPr>
          <a:xfrm rot="13240373">
            <a:off x="18574692" y="26016073"/>
            <a:ext cx="1184263" cy="21420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à coins arrondis 124"/>
          <p:cNvSpPr/>
          <p:nvPr/>
        </p:nvSpPr>
        <p:spPr>
          <a:xfrm>
            <a:off x="8799512" y="23545952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Flèche vers le haut 125"/>
          <p:cNvSpPr/>
          <p:nvPr/>
        </p:nvSpPr>
        <p:spPr>
          <a:xfrm rot="10800000">
            <a:off x="11390312" y="21266480"/>
            <a:ext cx="1184400" cy="214200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Flèche vers le haut 126"/>
          <p:cNvSpPr/>
          <p:nvPr/>
        </p:nvSpPr>
        <p:spPr>
          <a:xfrm rot="10800000">
            <a:off x="18629313" y="21266480"/>
            <a:ext cx="1184400" cy="21420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à coins arrondis 127"/>
          <p:cNvSpPr/>
          <p:nvPr/>
        </p:nvSpPr>
        <p:spPr>
          <a:xfrm>
            <a:off x="15921448" y="23545952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ZoneTexte 128"/>
          <p:cNvSpPr txBox="1"/>
          <p:nvPr/>
        </p:nvSpPr>
        <p:spPr>
          <a:xfrm>
            <a:off x="9486252" y="23832046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2</a:t>
            </a:r>
          </a:p>
          <a:p>
            <a:pPr algn="ctr"/>
            <a:r>
              <a:rPr lang="fr-FR" sz="3200" b="1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of Paris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9599730" y="25055308"/>
            <a:ext cx="51025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MACROMOLECULES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16115652" y="23850752"/>
            <a:ext cx="64008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2</a:t>
            </a:r>
          </a:p>
          <a:p>
            <a:pPr algn="ctr"/>
            <a:r>
              <a:rPr lang="fr-FR" sz="3200" b="1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>
                <a:latin typeface="Arial" pitchFamily="34" charset="0"/>
                <a:cs typeface="Arial" pitchFamily="34" charset="0"/>
              </a:rPr>
              <a:t>Degli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>
                <a:latin typeface="Arial" pitchFamily="34" charset="0"/>
                <a:cs typeface="Arial" pitchFamily="34" charset="0"/>
              </a:rPr>
              <a:t>Studi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di Milano 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16481600" y="25055308"/>
            <a:ext cx="56015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BIOACTIVE MOLECULES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4" name="Rectangle à coins arrondis 133"/>
          <p:cNvSpPr/>
          <p:nvPr/>
        </p:nvSpPr>
        <p:spPr>
          <a:xfrm>
            <a:off x="15921448" y="33217434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ZoneTexte 134"/>
          <p:cNvSpPr txBox="1"/>
          <p:nvPr/>
        </p:nvSpPr>
        <p:spPr>
          <a:xfrm>
            <a:off x="13296251" y="28453190"/>
            <a:ext cx="4876800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3</a:t>
            </a:r>
          </a:p>
          <a:p>
            <a:pPr algn="ctr"/>
            <a:r>
              <a:rPr lang="fr-FR" sz="3200" b="1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Paris Diderot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8879534" y="34142263"/>
            <a:ext cx="68018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TRAINING PERIOD ABROAD</a:t>
            </a:r>
          </a:p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(6 </a:t>
            </a:r>
            <a:r>
              <a:rPr lang="fr-FR" sz="2800" b="1" dirty="0" err="1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months</a:t>
            </a:r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)</a:t>
            </a:r>
            <a:endParaRPr lang="fr-FR" sz="2800" b="1" cap="all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8799512" y="33481287"/>
            <a:ext cx="68018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4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16114712" y="34177505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TRAINING PERIOD </a:t>
            </a:r>
          </a:p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(6 </a:t>
            </a:r>
            <a:r>
              <a:rPr lang="fr-FR" sz="2800" b="1" dirty="0" err="1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months</a:t>
            </a:r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)</a:t>
            </a:r>
            <a:endParaRPr lang="fr-FR" sz="2800" b="1" cap="all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17106251" y="33516529"/>
            <a:ext cx="449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4</a:t>
            </a:r>
          </a:p>
        </p:txBody>
      </p:sp>
      <p:sp>
        <p:nvSpPr>
          <p:cNvPr id="155" name="Rectangle à coins arrondis 154"/>
          <p:cNvSpPr/>
          <p:nvPr/>
        </p:nvSpPr>
        <p:spPr>
          <a:xfrm>
            <a:off x="36512" y="13883481"/>
            <a:ext cx="8686800" cy="505004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ZoneTexte 155"/>
          <p:cNvSpPr txBox="1"/>
          <p:nvPr/>
        </p:nvSpPr>
        <p:spPr>
          <a:xfrm>
            <a:off x="265112" y="14035882"/>
            <a:ext cx="82422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00"/>
                </a:solidFill>
                <a:latin typeface="Arial Black"/>
                <a:cs typeface="Arial Black"/>
              </a:rPr>
              <a:t>STUDENT ELIGIBILITY</a:t>
            </a:r>
          </a:p>
          <a:p>
            <a:pPr algn="just"/>
            <a:endParaRPr lang="fr-FR" sz="3200" b="1" dirty="0">
              <a:solidFill>
                <a:srgbClr val="7A34AE"/>
              </a:solidFill>
              <a:latin typeface="Arial Black"/>
              <a:cs typeface="Arial Black"/>
            </a:endParaRPr>
          </a:p>
          <a:p>
            <a:pPr algn="just"/>
            <a:r>
              <a:rPr lang="fr-FR" sz="3200" b="1" dirty="0">
                <a:solidFill>
                  <a:srgbClr val="7A34AE"/>
                </a:solidFill>
                <a:latin typeface="Arial Black"/>
                <a:cs typeface="Arial Black"/>
              </a:rPr>
              <a:t>Accès pour les titulaires d’une licence ou équivalent en :</a:t>
            </a:r>
            <a:endParaRPr lang="fr-FR" sz="3600" dirty="0">
              <a:solidFill>
                <a:srgbClr val="7A34AE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157" name="Tableau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31629"/>
              </p:ext>
            </p:extLst>
          </p:nvPr>
        </p:nvGraphicFramePr>
        <p:xfrm>
          <a:off x="646112" y="16131382"/>
          <a:ext cx="7496886" cy="247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marL="0" marR="0" indent="0" algn="l" defTabSz="4112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CC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Chimical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Biochimical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Bioinformatic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026" marR="96026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Secteur médical</a:t>
                      </a: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Biology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Pharmacy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026" marR="9602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900">
                <a:tc gridSpan="2">
                  <a:txBody>
                    <a:bodyPr/>
                    <a:lstStyle/>
                    <a:p>
                      <a:pPr marL="342900" marR="0" indent="-342900" algn="just" defTabSz="4112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800" b="1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Mises à niveaux afin d’homogénéiser les connaissances des étudiants.</a:t>
                      </a:r>
                    </a:p>
                  </a:txBody>
                  <a:tcPr marL="96026" marR="9602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" name="Grouper 16"/>
          <p:cNvGrpSpPr/>
          <p:nvPr/>
        </p:nvGrpSpPr>
        <p:grpSpPr>
          <a:xfrm>
            <a:off x="22220845" y="26132975"/>
            <a:ext cx="7867336" cy="5962306"/>
            <a:chOff x="22220845" y="26132975"/>
            <a:chExt cx="7867336" cy="5962306"/>
          </a:xfrm>
        </p:grpSpPr>
        <p:sp>
          <p:nvSpPr>
            <p:cNvPr id="63" name="Rectangle à coins arrondis 62"/>
            <p:cNvSpPr/>
            <p:nvPr/>
          </p:nvSpPr>
          <p:spPr>
            <a:xfrm>
              <a:off x="22220845" y="26132975"/>
              <a:ext cx="7867336" cy="5962306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22246049" y="26380281"/>
              <a:ext cx="7842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OPPORTUNITIES</a:t>
              </a:r>
              <a:endParaRPr lang="fr-FR" sz="3200" dirty="0">
                <a:solidFill>
                  <a:srgbClr val="7A34AE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2439312" y="27160676"/>
              <a:ext cx="7580313" cy="440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3200" b="1" dirty="0">
                  <a:latin typeface="Arial" charset="0"/>
                  <a:ea typeface="Arial" charset="0"/>
                  <a:cs typeface="Arial" charset="0"/>
                </a:rPr>
                <a:t>Poursuite d’études en doctorat ou poste d’ingénieur</a:t>
              </a:r>
              <a:endParaRPr lang="fr-FR" sz="3200" dirty="0">
                <a:solidFill>
                  <a:srgbClr val="9900CC"/>
                </a:solidFill>
                <a:latin typeface="Arial Black" pitchFamily="34" charset="0"/>
                <a:cs typeface="Arial" pitchFamily="34" charset="0"/>
              </a:endParaRP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 Laboratoires académiques </a:t>
              </a: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 Industrie pharmaceutique.</a:t>
              </a: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endParaRPr lang="fr-FR" sz="3200" dirty="0">
                <a:latin typeface="Arial" pitchFamily="34" charset="0"/>
                <a:cs typeface="Arial" pitchFamily="34" charset="0"/>
              </a:endParaRPr>
            </a:p>
            <a:p>
              <a:pPr>
                <a:buClr>
                  <a:srgbClr val="9900CC"/>
                </a:buClr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L’aspect européen de la formation élargit largement le marché de l’emploi pour les étudiants</a:t>
              </a:r>
            </a:p>
            <a:p>
              <a:endParaRPr lang="fr-FR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320087" y="25084881"/>
            <a:ext cx="8250825" cy="7620000"/>
            <a:chOff x="320087" y="25084881"/>
            <a:chExt cx="8250825" cy="7620000"/>
          </a:xfrm>
        </p:grpSpPr>
        <p:sp>
          <p:nvSpPr>
            <p:cNvPr id="159" name="Rectangle à coins arrondis 158"/>
            <p:cNvSpPr/>
            <p:nvPr/>
          </p:nvSpPr>
          <p:spPr>
            <a:xfrm>
              <a:off x="320087" y="25084881"/>
              <a:ext cx="8250825" cy="762000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41312" y="25389681"/>
              <a:ext cx="784213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INTERNATIONAL ASPECT</a:t>
              </a:r>
              <a:endParaRPr lang="fr-FR" sz="3200" dirty="0">
                <a:solidFill>
                  <a:srgbClr val="7A34AE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46112" y="25999281"/>
              <a:ext cx="7682089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defRPr/>
              </a:pPr>
              <a:endParaRPr lang="fr-FR" sz="3200" b="1" dirty="0">
                <a:solidFill>
                  <a:srgbClr val="0000FF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fr-FR" sz="3200" b="1" dirty="0">
                  <a:solidFill>
                    <a:srgbClr val="0000FF"/>
                  </a:solidFill>
                  <a:latin typeface="Arial"/>
                  <a:cs typeface="Arial"/>
                </a:rPr>
                <a:t>One or  </a:t>
              </a:r>
              <a:r>
                <a:rPr lang="fr-FR" sz="3200" b="1" dirty="0" err="1">
                  <a:solidFill>
                    <a:srgbClr val="0000FF"/>
                  </a:solidFill>
                  <a:latin typeface="Arial"/>
                  <a:cs typeface="Arial"/>
                </a:rPr>
                <a:t>two</a:t>
              </a:r>
              <a:r>
                <a:rPr lang="fr-FR" sz="3200" b="1" dirty="0">
                  <a:solidFill>
                    <a:srgbClr val="0000FF"/>
                  </a:solidFill>
                  <a:latin typeface="Arial"/>
                  <a:cs typeface="Arial"/>
                </a:rPr>
                <a:t> </a:t>
              </a:r>
              <a:r>
                <a:rPr lang="fr-FR" sz="3200" b="1" dirty="0" err="1">
                  <a:solidFill>
                    <a:srgbClr val="0000FF"/>
                  </a:solidFill>
                  <a:latin typeface="Arial"/>
                  <a:cs typeface="Arial"/>
                </a:rPr>
                <a:t>semesters</a:t>
              </a:r>
              <a:r>
                <a:rPr lang="fr-FR" sz="3200" b="1" dirty="0">
                  <a:solidFill>
                    <a:srgbClr val="0000FF"/>
                  </a:solidFill>
                  <a:latin typeface="Arial"/>
                  <a:cs typeface="Arial"/>
                </a:rPr>
                <a:t> </a:t>
              </a:r>
              <a:r>
                <a:rPr lang="fr-FR" sz="3200" b="1" dirty="0" err="1">
                  <a:solidFill>
                    <a:srgbClr val="0000FF"/>
                  </a:solidFill>
                  <a:latin typeface="Arial"/>
                  <a:cs typeface="Arial"/>
                </a:rPr>
                <a:t>abroad</a:t>
              </a:r>
              <a:r>
                <a:rPr lang="fr-FR" sz="3200" b="1" dirty="0">
                  <a:solidFill>
                    <a:srgbClr val="0000FF"/>
                  </a:solidFill>
                  <a:latin typeface="Arial"/>
                  <a:cs typeface="Arial"/>
                </a:rPr>
                <a:t> : </a:t>
              </a:r>
            </a:p>
            <a:p>
              <a:pPr>
                <a:defRPr/>
              </a:pPr>
              <a:r>
                <a:rPr lang="fr-FR" sz="2800" b="1" dirty="0">
                  <a:latin typeface="Arial"/>
                  <a:cs typeface="Arial"/>
                </a:rPr>
                <a:t>- Un semestre d’étude : accords  bilatéraux avec l’Université de Milan et d’Helsinki </a:t>
              </a:r>
            </a:p>
            <a:p>
              <a:pPr>
                <a:defRPr/>
              </a:pPr>
              <a:r>
                <a:rPr lang="fr-FR" sz="2800" b="1" dirty="0">
                  <a:latin typeface="Arial"/>
                  <a:cs typeface="Arial"/>
                </a:rPr>
                <a:t>- Un semestre  de stage : (Bourse Erasmus, Bourse UFI,…)</a:t>
              </a:r>
            </a:p>
            <a:p>
              <a:pPr>
                <a:defRPr/>
              </a:pPr>
              <a:endParaRPr lang="fr-FR" sz="3200" b="1" dirty="0">
                <a:latin typeface="Arial"/>
                <a:cs typeface="Arial"/>
              </a:endParaRPr>
            </a:p>
            <a:p>
              <a:pPr>
                <a:defRPr/>
              </a:pPr>
              <a:r>
                <a:rPr lang="fr-FR" sz="2800" dirty="0">
                  <a:solidFill>
                    <a:srgbClr val="FF0000"/>
                  </a:solidFill>
                  <a:latin typeface="Arial"/>
                  <a:cs typeface="Arial"/>
                </a:rPr>
                <a:t>*Des spécialistes internationaux proposent des enseignements  spécifiques en anglais.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646112" y="30723681"/>
              <a:ext cx="7696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Partenaires internationaux : </a:t>
              </a:r>
            </a:p>
            <a:p>
              <a:pPr marL="177800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-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University</a:t>
              </a:r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Degli</a:t>
              </a:r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Studi</a:t>
              </a:r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 of Milano</a:t>
              </a:r>
            </a:p>
            <a:p>
              <a:pPr marL="177800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-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University</a:t>
              </a:r>
              <a:r>
                <a:rPr lang="fr-FR" sz="3200" b="1">
                  <a:solidFill>
                    <a:srgbClr val="9900CC"/>
                  </a:solidFill>
                  <a:latin typeface="Arial"/>
                  <a:cs typeface="Arial"/>
                </a:rPr>
                <a:t> of Helsinki</a:t>
              </a:r>
              <a:endParaRPr lang="fr-FR" sz="3200" b="1" dirty="0">
                <a:solidFill>
                  <a:srgbClr val="9900CC"/>
                </a:solidFill>
                <a:latin typeface="Arial"/>
                <a:cs typeface="Arial"/>
              </a:endParaRPr>
            </a:p>
          </p:txBody>
        </p:sp>
      </p:grpSp>
      <p:pic>
        <p:nvPicPr>
          <p:cNvPr id="71" name="Image 29" descr="issd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218" y="20055681"/>
            <a:ext cx="6831182" cy="3810000"/>
          </a:xfrm>
          <a:prstGeom prst="rect">
            <a:avLst/>
          </a:prstGeom>
          <a:solidFill>
            <a:srgbClr val="CC00FF">
              <a:alpha val="1800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73" name="Image 72" descr="screenshot_12.jpg"/>
          <p:cNvPicPr>
            <a:picLocks noChangeAspect="1"/>
          </p:cNvPicPr>
          <p:nvPr/>
        </p:nvPicPr>
        <p:blipFill>
          <a:blip r:embed="rId6" cstate="print"/>
          <a:srcRect b="9746"/>
          <a:stretch>
            <a:fillRect/>
          </a:stretch>
        </p:blipFill>
        <p:spPr>
          <a:xfrm>
            <a:off x="22058312" y="14112081"/>
            <a:ext cx="7924585" cy="4495800"/>
          </a:xfrm>
          <a:prstGeom prst="rect">
            <a:avLst/>
          </a:prstGeom>
        </p:spPr>
      </p:pic>
      <p:pic>
        <p:nvPicPr>
          <p:cNvPr id="74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201312" y="19674681"/>
            <a:ext cx="5822543" cy="327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5" name="Image 74" descr="logo-unimi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83195" y="2999509"/>
            <a:ext cx="5114323" cy="189237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23321291" y="32818466"/>
            <a:ext cx="6623006" cy="5329036"/>
          </a:xfrm>
          <a:prstGeom prst="rect">
            <a:avLst/>
          </a:prstGeom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A366837C-A7AA-0845-9037-0696B225FBF4}"/>
              </a:ext>
            </a:extLst>
          </p:cNvPr>
          <p:cNvSpPr/>
          <p:nvPr/>
        </p:nvSpPr>
        <p:spPr>
          <a:xfrm>
            <a:off x="722312" y="39070387"/>
            <a:ext cx="28956000" cy="111494"/>
          </a:xfrm>
          <a:prstGeom prst="rect">
            <a:avLst/>
          </a:prstGeom>
          <a:solidFill>
            <a:srgbClr val="99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866312" y="14002246"/>
            <a:ext cx="5146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Ouvert à l’apprentissage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16419512" y="13959681"/>
            <a:ext cx="606139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/>
              <a:t>Possibility</a:t>
            </a:r>
            <a:r>
              <a:rPr lang="fr-FR" sz="3200" dirty="0"/>
              <a:t> of double </a:t>
            </a:r>
            <a:r>
              <a:rPr lang="fr-FR" sz="3200" dirty="0" err="1"/>
              <a:t>diploma</a:t>
            </a:r>
            <a:r>
              <a:rPr lang="fr-FR" sz="3200" dirty="0"/>
              <a:t> *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15809912" y="35676681"/>
            <a:ext cx="6705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*</a:t>
            </a:r>
            <a:r>
              <a:rPr lang="fr-FR" sz="3200" i="1" dirty="0" err="1"/>
              <a:t>Laurea</a:t>
            </a:r>
            <a:r>
              <a:rPr lang="fr-FR" sz="3200" i="1" dirty="0"/>
              <a:t> Magistrale in </a:t>
            </a:r>
            <a:r>
              <a:rPr lang="fr-FR" sz="3200" i="1" dirty="0" err="1"/>
              <a:t>Scienze</a:t>
            </a:r>
            <a:r>
              <a:rPr lang="fr-FR" sz="3200" i="1" dirty="0"/>
              <a:t> </a:t>
            </a:r>
            <a:r>
              <a:rPr lang="fr-FR" sz="3200" i="1" dirty="0" err="1"/>
              <a:t>Chimiche</a:t>
            </a:r>
            <a:r>
              <a:rPr lang="fr-FR" sz="3200" dirty="0"/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429C97A-2650-9545-9AF6-A4AAB9E919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" y="33299240"/>
            <a:ext cx="7620000" cy="5425441"/>
          </a:xfrm>
          <a:prstGeom prst="rect">
            <a:avLst/>
          </a:prstGeom>
        </p:spPr>
      </p:pic>
      <p:sp>
        <p:nvSpPr>
          <p:cNvPr id="99" name="Rectangle à coins arrondis 98"/>
          <p:cNvSpPr/>
          <p:nvPr/>
        </p:nvSpPr>
        <p:spPr>
          <a:xfrm>
            <a:off x="8799512" y="18684081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9332912" y="18912681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1</a:t>
            </a:r>
          </a:p>
          <a:p>
            <a:pPr algn="ctr"/>
            <a:r>
              <a:rPr lang="fr-FR" sz="3200" b="1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 of Paris</a:t>
            </a:r>
          </a:p>
        </p:txBody>
      </p:sp>
      <p:sp>
        <p:nvSpPr>
          <p:cNvPr id="101" name="Rectangle à coins arrondis 100"/>
          <p:cNvSpPr/>
          <p:nvPr/>
        </p:nvSpPr>
        <p:spPr>
          <a:xfrm>
            <a:off x="15942263" y="18684081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>
            <a:off x="16648111" y="18988881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SEMESTER 1</a:t>
            </a:r>
          </a:p>
          <a:p>
            <a:pPr algn="ctr"/>
            <a:r>
              <a:rPr lang="fr-FR" sz="3200" b="1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of Strasbourg</a:t>
            </a:r>
          </a:p>
        </p:txBody>
      </p:sp>
      <p:grpSp>
        <p:nvGrpSpPr>
          <p:cNvPr id="20" name="Grouper 19"/>
          <p:cNvGrpSpPr/>
          <p:nvPr/>
        </p:nvGrpSpPr>
        <p:grpSpPr>
          <a:xfrm>
            <a:off x="2832035" y="39560161"/>
            <a:ext cx="26922477" cy="3254496"/>
            <a:chOff x="2832035" y="39560161"/>
            <a:chExt cx="24788877" cy="3254496"/>
          </a:xfrm>
        </p:grpSpPr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id="{118E5A1C-035B-C041-8315-02E8E5214C37}"/>
                </a:ext>
              </a:extLst>
            </p:cNvPr>
            <p:cNvSpPr txBox="1"/>
            <p:nvPr/>
          </p:nvSpPr>
          <p:spPr>
            <a:xfrm>
              <a:off x="15809912" y="40782081"/>
              <a:ext cx="11811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Administrative </a:t>
              </a:r>
              <a:r>
                <a:rPr lang="fr-FR" sz="3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Secretary</a:t>
              </a:r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University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fr-FR" sz="3200">
                  <a:latin typeface="Arial" panose="020B0604020202020204" pitchFamily="34" charset="0"/>
                  <a:cs typeface="Arial" panose="020B0604020202020204" pitchFamily="34" charset="0"/>
                </a:rPr>
                <a:t>Paris </a:t>
              </a:r>
            </a:p>
            <a:p>
              <a:pPr algn="just"/>
              <a:r>
                <a:rPr lang="fr-FR" sz="3200">
                  <a:latin typeface="Arial" panose="020B0604020202020204" pitchFamily="34" charset="0"/>
                  <a:cs typeface="Arial" panose="020B0604020202020204" pitchFamily="34" charset="0"/>
                </a:rPr>
                <a:t>Magali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Jeanson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1" action="ppaction://hlinkfile"/>
                </a:rPr>
                <a:t>magali.jeanson@univ-paris-diderot.fr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3D50E6BD-F742-9E43-822C-E6E1B2399FA2}"/>
                </a:ext>
              </a:extLst>
            </p:cNvPr>
            <p:cNvSpPr txBox="1"/>
            <p:nvPr/>
          </p:nvSpPr>
          <p:spPr>
            <a:xfrm>
              <a:off x="10933112" y="42229881"/>
              <a:ext cx="1023877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latin typeface="Arial"/>
                  <a:cs typeface="Arial"/>
                  <a:hlinkClick r:id="rId12"/>
                </a:rPr>
                <a:t>isddteach.sdv.univ-paris-diderot.fr</a:t>
              </a:r>
              <a:endParaRPr lang="en-US" sz="3200" b="1" dirty="0">
                <a:latin typeface="Arial"/>
                <a:cs typeface="Arial"/>
              </a:endParaRP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118E5A1C-035B-C041-8315-02E8E5214C37}"/>
                </a:ext>
              </a:extLst>
            </p:cNvPr>
            <p:cNvSpPr txBox="1"/>
            <p:nvPr/>
          </p:nvSpPr>
          <p:spPr>
            <a:xfrm>
              <a:off x="2832035" y="39560161"/>
              <a:ext cx="13968478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CONTACTS</a:t>
              </a:r>
            </a:p>
            <a:p>
              <a:pPr algn="just"/>
              <a:endParaRPr lang="fr-FR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fr-FR" sz="3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University</a:t>
              </a:r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of Paris</a:t>
              </a:r>
            </a:p>
            <a:p>
              <a:pPr algn="just"/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Pr. A-C.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Camproux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anne-claude.camproux@univ-paris-diderot.fr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Pr. O.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Taboureau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olivier.taboureau@univ-paris-diderot.fr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9" name="Rectangle 108"/>
          <p:cNvSpPr/>
          <p:nvPr/>
        </p:nvSpPr>
        <p:spPr>
          <a:xfrm>
            <a:off x="16876712" y="20131881"/>
            <a:ext cx="51025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CHEMOINFORMATIC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9637712" y="19979481"/>
            <a:ext cx="510252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CHEMOINFORMATIC IN DRUG DESIGN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0BAC42A7-2E3E-2C42-B2EE-11B4AB6AA5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39"/>
            <a:ext cx="8878528" cy="278244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3572</TotalTime>
  <Words>341</Words>
  <Application>Microsoft Macintosh PowerPoint</Application>
  <PresentationFormat>Personnalisé</PresentationFormat>
  <Paragraphs>105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Thème Office</vt:lpstr>
      <vt:lpstr>Présentation PowerPoint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geneix</dc:creator>
  <cp:lastModifiedBy>Microsoft Office User</cp:lastModifiedBy>
  <cp:revision>284</cp:revision>
  <cp:lastPrinted>2013-06-14T09:44:26Z</cp:lastPrinted>
  <dcterms:created xsi:type="dcterms:W3CDTF">2013-06-11T16:59:49Z</dcterms:created>
  <dcterms:modified xsi:type="dcterms:W3CDTF">2020-01-22T12:50:17Z</dcterms:modified>
</cp:coreProperties>
</file>